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2"/>
  </p:notesMasterIdLst>
  <p:sldIdLst>
    <p:sldId id="256" r:id="rId2"/>
    <p:sldId id="257" r:id="rId3"/>
    <p:sldId id="258" r:id="rId4"/>
    <p:sldId id="259" r:id="rId5"/>
    <p:sldId id="260" r:id="rId6"/>
    <p:sldId id="261" r:id="rId7"/>
    <p:sldId id="262" r:id="rId8"/>
    <p:sldId id="264" r:id="rId9"/>
    <p:sldId id="263"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D493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1123" y="-7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4B3F30-BC0B-40E5-B374-F5A9F47562D7}" type="datetimeFigureOut">
              <a:rPr lang="en-US" smtClean="0"/>
              <a:t>5/15/2011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F8891CF-BECE-456A-BED3-9AD7F37B5EE3}"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F8891CF-BECE-456A-BED3-9AD7F37B5EE3}"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4193B9F6-848E-4803-B82F-5B99D4A3A240}" type="datetimeFigureOut">
              <a:rPr lang="en-US" smtClean="0"/>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C4DD1-CD12-4B4B-A3FA-DB4E11056A97}" type="slidenum">
              <a:rPr lang="en-US" smtClean="0"/>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3B9F6-848E-4803-B82F-5B99D4A3A240}" type="datetimeFigureOut">
              <a:rPr lang="en-US" smtClean="0"/>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3B9F6-848E-4803-B82F-5B99D4A3A240}" type="datetimeFigureOut">
              <a:rPr lang="en-US" smtClean="0"/>
              <a:t>5/15/2011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193B9F6-848E-4803-B82F-5B99D4A3A240}" type="datetimeFigureOut">
              <a:rPr lang="en-US" smtClean="0"/>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193B9F6-848E-4803-B82F-5B99D4A3A240}" type="datetimeFigureOut">
              <a:rPr lang="en-US" smtClean="0"/>
              <a:t>5/15/2011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9C4DD1-CD12-4B4B-A3FA-DB4E11056A97}"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193B9F6-848E-4803-B82F-5B99D4A3A240}" type="datetimeFigureOut">
              <a:rPr lang="en-US" smtClean="0"/>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193B9F6-848E-4803-B82F-5B99D4A3A240}" type="datetimeFigureOut">
              <a:rPr lang="en-US" smtClean="0"/>
              <a:t>5/15/2011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193B9F6-848E-4803-B82F-5B99D4A3A240}" type="datetimeFigureOut">
              <a:rPr lang="en-US" smtClean="0"/>
              <a:t>5/15/2011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93B9F6-848E-4803-B82F-5B99D4A3A240}" type="datetimeFigureOut">
              <a:rPr lang="en-US" smtClean="0"/>
              <a:t>5/15/2011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9C4DD1-CD12-4B4B-A3FA-DB4E11056A9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193B9F6-848E-4803-B82F-5B99D4A3A240}" type="datetimeFigureOut">
              <a:rPr lang="en-US" smtClean="0"/>
              <a:t>5/15/2011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9C4DD1-CD12-4B4B-A3FA-DB4E11056A97}" type="slidenum">
              <a:rPr lang="en-US" smtClean="0"/>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4193B9F6-848E-4803-B82F-5B99D4A3A240}" type="datetimeFigureOut">
              <a:rPr lang="en-US" smtClean="0"/>
              <a:t>5/15/2011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3E9C4DD1-CD12-4B4B-A3FA-DB4E11056A97}"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4193B9F6-848E-4803-B82F-5B99D4A3A240}" type="datetimeFigureOut">
              <a:rPr lang="en-US" smtClean="0"/>
              <a:t>5/15/2011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3E9C4DD1-CD12-4B4B-A3FA-DB4E11056A97}"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2">
            <a:lumMod val="10000"/>
          </a:schemeClr>
        </a:soli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cstate="print"/>
          <a:srcRect/>
          <a:stretch>
            <a:fillRect/>
          </a:stretch>
        </p:blipFill>
        <p:spPr bwMode="auto">
          <a:xfrm>
            <a:off x="0" y="0"/>
            <a:ext cx="9144000" cy="5105400"/>
          </a:xfrm>
          <a:prstGeom prst="rect">
            <a:avLst/>
          </a:prstGeom>
          <a:noFill/>
          <a:ln w="9525">
            <a:noFill/>
            <a:miter lim="800000"/>
            <a:headEnd/>
            <a:tailEnd/>
          </a:ln>
        </p:spPr>
      </p:pic>
      <p:sp>
        <p:nvSpPr>
          <p:cNvPr id="2" name="Title 1"/>
          <p:cNvSpPr>
            <a:spLocks noGrp="1"/>
          </p:cNvSpPr>
          <p:nvPr>
            <p:ph type="ctrTitle"/>
          </p:nvPr>
        </p:nvSpPr>
        <p:spPr>
          <a:xfrm>
            <a:off x="914400" y="5184648"/>
            <a:ext cx="8077200" cy="1673352"/>
          </a:xfrm>
        </p:spPr>
        <p:txBody>
          <a:bodyPr/>
          <a:lstStyle/>
          <a:p>
            <a:pPr algn="r"/>
            <a:r>
              <a:rPr lang="en-US" dirty="0" smtClean="0"/>
              <a:t>Emotional and Behavioral Disorders</a:t>
            </a:r>
            <a:endParaRPr lang="en-US" dirty="0"/>
          </a:p>
        </p:txBody>
      </p:sp>
      <p:sp>
        <p:nvSpPr>
          <p:cNvPr id="3" name="Subtitle 2"/>
          <p:cNvSpPr>
            <a:spLocks noGrp="1"/>
          </p:cNvSpPr>
          <p:nvPr>
            <p:ph type="subTitle" idx="1"/>
          </p:nvPr>
        </p:nvSpPr>
        <p:spPr>
          <a:xfrm>
            <a:off x="152400" y="6324600"/>
            <a:ext cx="8077200" cy="381000"/>
          </a:xfrm>
        </p:spPr>
        <p:txBody>
          <a:bodyPr>
            <a:normAutofit fontScale="70000" lnSpcReduction="20000"/>
          </a:bodyPr>
          <a:lstStyle/>
          <a:p>
            <a:r>
              <a:rPr lang="en-US" dirty="0" smtClean="0"/>
              <a:t>By Alicia </a:t>
            </a:r>
            <a:r>
              <a:rPr lang="en-US" dirty="0" err="1" smtClean="0"/>
              <a:t>Anderegg</a:t>
            </a:r>
            <a:r>
              <a:rPr lang="en-US" dirty="0" smtClean="0"/>
              <a:t>, Holly </a:t>
            </a:r>
            <a:r>
              <a:rPr lang="en-US" dirty="0" err="1" smtClean="0"/>
              <a:t>Costley</a:t>
            </a:r>
            <a:r>
              <a:rPr lang="en-US" dirty="0" smtClean="0"/>
              <a:t>, Andrea </a:t>
            </a:r>
            <a:r>
              <a:rPr lang="en-US" dirty="0" err="1" smtClean="0"/>
              <a:t>Dekoekkoek</a:t>
            </a:r>
            <a:r>
              <a:rPr lang="en-US" dirty="0" smtClean="0"/>
              <a:t>, Lauren Milne, Jennifer Rodgers, and John Weston,</a:t>
            </a:r>
            <a:endParaRPr lang="en-US" dirty="0"/>
          </a:p>
        </p:txBody>
      </p:sp>
      <p:sp>
        <p:nvSpPr>
          <p:cNvPr id="7" name="TextBox 6"/>
          <p:cNvSpPr txBox="1"/>
          <p:nvPr/>
        </p:nvSpPr>
        <p:spPr>
          <a:xfrm>
            <a:off x="0" y="0"/>
            <a:ext cx="4648200" cy="276999"/>
          </a:xfrm>
          <a:prstGeom prst="rect">
            <a:avLst/>
          </a:prstGeom>
          <a:noFill/>
        </p:spPr>
        <p:txBody>
          <a:bodyPr wrap="square" rtlCol="0">
            <a:spAutoFit/>
          </a:bodyPr>
          <a:lstStyle/>
          <a:p>
            <a:r>
              <a:rPr lang="en-US" sz="1200" dirty="0" smtClean="0">
                <a:solidFill>
                  <a:srgbClr val="FF0000"/>
                </a:solidFill>
              </a:rPr>
              <a:t>http://www.kotb.com/kob2.htg/ed.htm</a:t>
            </a:r>
            <a:endParaRPr lang="en-US" sz="1200" dirty="0">
              <a:solidFill>
                <a:srgbClr val="FF0000"/>
              </a:solidFill>
            </a:endParaRPr>
          </a:p>
        </p:txBody>
      </p:sp>
      <p:sp>
        <p:nvSpPr>
          <p:cNvPr id="8" name="TextBox 7"/>
          <p:cNvSpPr txBox="1"/>
          <p:nvPr/>
        </p:nvSpPr>
        <p:spPr>
          <a:xfrm>
            <a:off x="2590800" y="0"/>
            <a:ext cx="6553200" cy="461665"/>
          </a:xfrm>
          <a:prstGeom prst="rect">
            <a:avLst/>
          </a:prstGeom>
          <a:noFill/>
        </p:spPr>
        <p:txBody>
          <a:bodyPr wrap="square" rtlCol="0">
            <a:spAutoFit/>
          </a:bodyPr>
          <a:lstStyle/>
          <a:p>
            <a:r>
              <a:rPr lang="en-US" sz="1200" b="1" dirty="0" smtClean="0">
                <a:solidFill>
                  <a:schemeClr val="bg2"/>
                </a:solidFill>
              </a:rPr>
              <a:t>Puppets Jimmy Randolph and Melody James from the Kids on the Block Program on Emotional and Behavioral Disorder</a:t>
            </a:r>
            <a:endParaRPr lang="en-US" sz="1200" b="1" dirty="0">
              <a:solidFill>
                <a:schemeClr val="bg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References</a:t>
            </a:r>
            <a:endParaRPr lang="en-US" dirty="0"/>
          </a:p>
        </p:txBody>
      </p:sp>
      <p:sp>
        <p:nvSpPr>
          <p:cNvPr id="5" name="Content Placeholder 4"/>
          <p:cNvSpPr>
            <a:spLocks noGrp="1"/>
          </p:cNvSpPr>
          <p:nvPr>
            <p:ph idx="1"/>
          </p:nvPr>
        </p:nvSpPr>
        <p:spPr/>
        <p:txBody>
          <a:bodyPr>
            <a:normAutofit fontScale="92500" lnSpcReduction="10000"/>
          </a:bodyPr>
          <a:lstStyle/>
          <a:p>
            <a:r>
              <a:rPr lang="en-US" sz="2800" dirty="0" err="1" smtClean="0"/>
              <a:t>Heward</a:t>
            </a:r>
            <a:r>
              <a:rPr lang="en-US" sz="2800" dirty="0" smtClean="0"/>
              <a:t>, William L. </a:t>
            </a:r>
            <a:r>
              <a:rPr lang="en-US" sz="2800" i="1" dirty="0" smtClean="0"/>
              <a:t>Exceptional Children: An Introduction to Special Education</a:t>
            </a:r>
            <a:r>
              <a:rPr lang="en-US" sz="2800" dirty="0" smtClean="0"/>
              <a:t>. Ninth ed. Columbus, Ohio: Pearson, 2007. Print.</a:t>
            </a:r>
            <a:endParaRPr lang="en-US" sz="2800" dirty="0" smtClean="0"/>
          </a:p>
          <a:p>
            <a:r>
              <a:rPr lang="en-US" sz="2800" dirty="0" smtClean="0"/>
              <a:t>Siegfried</a:t>
            </a:r>
            <a:r>
              <a:rPr lang="en-US" sz="2800" dirty="0" smtClean="0"/>
              <a:t>, </a:t>
            </a:r>
            <a:r>
              <a:rPr lang="en-US" sz="2800" dirty="0" err="1" smtClean="0"/>
              <a:t>Othmer</a:t>
            </a:r>
            <a:r>
              <a:rPr lang="en-US" sz="2800" dirty="0" smtClean="0"/>
              <a:t>. "The Story of Brian." </a:t>
            </a:r>
            <a:r>
              <a:rPr lang="en-US" sz="2800" i="1" dirty="0" smtClean="0"/>
              <a:t>The Brian </a:t>
            </a:r>
            <a:r>
              <a:rPr lang="en-US" sz="2800" i="1" dirty="0" err="1" smtClean="0"/>
              <a:t>Othmer</a:t>
            </a:r>
            <a:r>
              <a:rPr lang="en-US" sz="2800" i="1" dirty="0" smtClean="0"/>
              <a:t> Foundation</a:t>
            </a:r>
            <a:r>
              <a:rPr lang="en-US" sz="2800" dirty="0" smtClean="0"/>
              <a:t>. </a:t>
            </a:r>
            <a:r>
              <a:rPr lang="en-US" sz="2800" dirty="0" err="1" smtClean="0"/>
              <a:t>N.p</a:t>
            </a:r>
            <a:r>
              <a:rPr lang="en-US" sz="2800" dirty="0" smtClean="0"/>
              <a:t>., </a:t>
            </a:r>
            <a:r>
              <a:rPr lang="en-US" sz="2800" dirty="0" err="1" smtClean="0"/>
              <a:t>n.d</a:t>
            </a:r>
            <a:r>
              <a:rPr lang="en-US" sz="2800" dirty="0" smtClean="0"/>
              <a:t>. Web. 13 May 2011. </a:t>
            </a:r>
            <a:r>
              <a:rPr lang="en-US" sz="2800" u="sng" dirty="0" smtClean="0"/>
              <a:t>http://www.brianothmerfoundation.org/brianstory.htm</a:t>
            </a:r>
            <a:r>
              <a:rPr lang="en-US" sz="2800" dirty="0" smtClean="0"/>
              <a:t>.</a:t>
            </a:r>
          </a:p>
          <a:p>
            <a:r>
              <a:rPr lang="en-US" sz="2800" dirty="0" smtClean="0"/>
              <a:t>Simpson, Richard L., Peterson, Reece L., Smith, Carl R. </a:t>
            </a:r>
            <a:r>
              <a:rPr lang="en-US" sz="2800" dirty="0" smtClean="0"/>
              <a:t>Critical Educational Program Components for Students with Emotional and Behavioral Disorders: Science, Policy, and </a:t>
            </a:r>
            <a:r>
              <a:rPr lang="en-US" sz="2800" dirty="0" smtClean="0"/>
              <a:t>Practice. Remedial &amp; Special Education. Vol. 32 Issue 3, p230-242. May2011.</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77200" cy="987552"/>
          </a:xfrm>
        </p:spPr>
        <p:txBody>
          <a:bodyPr>
            <a:normAutofit fontScale="90000"/>
          </a:bodyPr>
          <a:lstStyle/>
          <a:p>
            <a:r>
              <a:rPr lang="en-US" dirty="0" smtClean="0"/>
              <a:t>What is an Emotional and Behavioral Disorder?</a:t>
            </a:r>
            <a:endParaRPr lang="en-US" dirty="0"/>
          </a:p>
        </p:txBody>
      </p:sp>
      <p:sp>
        <p:nvSpPr>
          <p:cNvPr id="3" name="Subtitle 2"/>
          <p:cNvSpPr>
            <a:spLocks noGrp="1"/>
          </p:cNvSpPr>
          <p:nvPr>
            <p:ph idx="1"/>
          </p:nvPr>
        </p:nvSpPr>
        <p:spPr>
          <a:xfrm>
            <a:off x="228600" y="3505200"/>
            <a:ext cx="4953000" cy="3124200"/>
          </a:xfrm>
        </p:spPr>
        <p:txBody>
          <a:bodyPr>
            <a:noAutofit/>
          </a:bodyPr>
          <a:lstStyle/>
          <a:p>
            <a:endParaRPr lang="en-US" sz="2800" dirty="0"/>
          </a:p>
          <a:p>
            <a:pPr>
              <a:buFont typeface="Arial" pitchFamily="34" charset="0"/>
              <a:buChar char="•"/>
            </a:pPr>
            <a:r>
              <a:rPr lang="en-US" sz="2800" dirty="0"/>
              <a:t>Unresponsive to direct intervention in general education, or the condition of the child is such that general education interventions would be insufficient. </a:t>
            </a:r>
          </a:p>
          <a:p>
            <a:endParaRPr lang="en-US" sz="2800" dirty="0"/>
          </a:p>
        </p:txBody>
      </p:sp>
      <p:pic>
        <p:nvPicPr>
          <p:cNvPr id="4" name="Picture 3"/>
          <p:cNvPicPr>
            <a:picLocks noChangeAspect="1" noChangeArrowheads="1"/>
          </p:cNvPicPr>
          <p:nvPr/>
        </p:nvPicPr>
        <p:blipFill>
          <a:blip r:embed="rId2" cstate="print"/>
          <a:srcRect/>
          <a:stretch>
            <a:fillRect/>
          </a:stretch>
        </p:blipFill>
        <p:spPr bwMode="auto">
          <a:xfrm>
            <a:off x="5410200" y="4114800"/>
            <a:ext cx="2895600" cy="2371725"/>
          </a:xfrm>
          <a:prstGeom prst="rect">
            <a:avLst/>
          </a:prstGeom>
          <a:noFill/>
          <a:ln w="9525">
            <a:noFill/>
            <a:miter lim="800000"/>
            <a:headEnd/>
            <a:tailEnd/>
          </a:ln>
        </p:spPr>
      </p:pic>
      <p:sp>
        <p:nvSpPr>
          <p:cNvPr id="5" name="Rectangle 4"/>
          <p:cNvSpPr/>
          <p:nvPr/>
        </p:nvSpPr>
        <p:spPr>
          <a:xfrm>
            <a:off x="533400" y="1828800"/>
            <a:ext cx="7391400" cy="2246769"/>
          </a:xfrm>
          <a:prstGeom prst="rect">
            <a:avLst/>
          </a:prstGeom>
        </p:spPr>
        <p:txBody>
          <a:bodyPr wrap="square">
            <a:spAutoFit/>
          </a:bodyPr>
          <a:lstStyle/>
          <a:p>
            <a:r>
              <a:rPr lang="en-US" sz="2800" dirty="0" smtClean="0"/>
              <a:t>A disability characterized by emotional or behavioral responses in school programs so different from appropriate age, cultural, or ethnic norms that the responses adversely affect educational performance.  </a:t>
            </a:r>
            <a:endParaRPr lang="en-US" sz="2800" dirty="0"/>
          </a:p>
        </p:txBody>
      </p:sp>
      <p:sp>
        <p:nvSpPr>
          <p:cNvPr id="6" name="Rectangle 5"/>
          <p:cNvSpPr/>
          <p:nvPr/>
        </p:nvSpPr>
        <p:spPr>
          <a:xfrm rot="16200000">
            <a:off x="6326834" y="4341167"/>
            <a:ext cx="4572000" cy="461665"/>
          </a:xfrm>
          <a:prstGeom prst="rect">
            <a:avLst/>
          </a:prstGeom>
        </p:spPr>
        <p:txBody>
          <a:bodyPr>
            <a:spAutoFit/>
          </a:bodyPr>
          <a:lstStyle/>
          <a:p>
            <a:r>
              <a:rPr lang="en-US" sz="1200" dirty="0" smtClean="0">
                <a:solidFill>
                  <a:srgbClr val="FF0000"/>
                </a:solidFill>
              </a:rPr>
              <a:t>http://www.modernmom.com/article/how-do-i-recognize-child-behavior-problems</a:t>
            </a:r>
            <a:endParaRPr lang="en-US" sz="1200" dirty="0">
              <a:solidFill>
                <a:srgbClr val="FF0000"/>
              </a:solidFill>
            </a:endParaRPr>
          </a:p>
        </p:txBody>
      </p:sp>
      <p:sp>
        <p:nvSpPr>
          <p:cNvPr id="7" name="TextBox 6"/>
          <p:cNvSpPr txBox="1"/>
          <p:nvPr/>
        </p:nvSpPr>
        <p:spPr>
          <a:xfrm>
            <a:off x="5257800" y="6477001"/>
            <a:ext cx="3124200" cy="276999"/>
          </a:xfrm>
          <a:prstGeom prst="rect">
            <a:avLst/>
          </a:prstGeom>
          <a:noFill/>
        </p:spPr>
        <p:txBody>
          <a:bodyPr wrap="square" rtlCol="0">
            <a:spAutoFit/>
          </a:bodyPr>
          <a:lstStyle/>
          <a:p>
            <a:r>
              <a:rPr lang="en-US" sz="1200" b="1" dirty="0" smtClean="0"/>
              <a:t>Behavioral Disorder at work in the classroom</a:t>
            </a:r>
            <a:endParaRPr lang="en-US" sz="1200"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History: Brian</a:t>
            </a:r>
            <a:endParaRPr lang="en-US" dirty="0"/>
          </a:p>
        </p:txBody>
      </p:sp>
      <p:sp>
        <p:nvSpPr>
          <p:cNvPr id="3" name="Subtitle 2"/>
          <p:cNvSpPr>
            <a:spLocks noGrp="1"/>
          </p:cNvSpPr>
          <p:nvPr>
            <p:ph idx="1"/>
          </p:nvPr>
        </p:nvSpPr>
        <p:spPr>
          <a:xfrm>
            <a:off x="685800" y="3581400"/>
            <a:ext cx="6858000" cy="2286000"/>
          </a:xfrm>
        </p:spPr>
        <p:txBody>
          <a:bodyPr>
            <a:noAutofit/>
          </a:bodyPr>
          <a:lstStyle/>
          <a:p>
            <a:pPr>
              <a:lnSpc>
                <a:spcPct val="170000"/>
              </a:lnSpc>
            </a:pPr>
            <a:r>
              <a:rPr lang="en-US" sz="1000" dirty="0" smtClean="0"/>
              <a:t>Brian diagnosed with temporal lobe epilepsy</a:t>
            </a:r>
          </a:p>
          <a:p>
            <a:pPr>
              <a:lnSpc>
                <a:spcPct val="170000"/>
              </a:lnSpc>
            </a:pPr>
            <a:r>
              <a:rPr lang="en-US" sz="1000" dirty="0" smtClean="0"/>
              <a:t>Went through many different medications before was put on </a:t>
            </a:r>
            <a:r>
              <a:rPr lang="en-US" sz="1000" dirty="0" err="1" smtClean="0"/>
              <a:t>Tegretol</a:t>
            </a:r>
            <a:r>
              <a:rPr lang="en-US" sz="1000" dirty="0" smtClean="0"/>
              <a:t> </a:t>
            </a:r>
          </a:p>
          <a:p>
            <a:pPr>
              <a:lnSpc>
                <a:spcPct val="170000"/>
              </a:lnSpc>
            </a:pPr>
            <a:r>
              <a:rPr lang="en-US" sz="1000" dirty="0" smtClean="0"/>
              <a:t>Began getting better in school and continued to improve in social situations</a:t>
            </a:r>
          </a:p>
          <a:p>
            <a:pPr>
              <a:lnSpc>
                <a:spcPct val="170000"/>
              </a:lnSpc>
            </a:pPr>
            <a:r>
              <a:rPr lang="en-US" sz="1000" dirty="0" smtClean="0"/>
              <a:t>In sixth grade went to a school that nurtured him and helped him succeed</a:t>
            </a:r>
          </a:p>
          <a:p>
            <a:pPr lvl="1">
              <a:lnSpc>
                <a:spcPct val="170000"/>
              </a:lnSpc>
            </a:pPr>
            <a:r>
              <a:rPr lang="en-US" sz="1000" dirty="0" smtClean="0"/>
              <a:t>Encouraged his areas of interest: science, math, nature</a:t>
            </a:r>
          </a:p>
          <a:p>
            <a:pPr>
              <a:lnSpc>
                <a:spcPct val="170000"/>
              </a:lnSpc>
            </a:pPr>
            <a:r>
              <a:rPr lang="en-US" sz="1000" dirty="0" smtClean="0"/>
              <a:t>In high school underwent EEG biofeedback </a:t>
            </a:r>
          </a:p>
          <a:p>
            <a:pPr lvl="1">
              <a:lnSpc>
                <a:spcPct val="170000"/>
              </a:lnSpc>
            </a:pPr>
            <a:r>
              <a:rPr lang="en-US" sz="1000" dirty="0" smtClean="0"/>
              <a:t>Helped Brian regulate his own behavior</a:t>
            </a:r>
          </a:p>
          <a:p>
            <a:pPr>
              <a:lnSpc>
                <a:spcPct val="170000"/>
              </a:lnSpc>
            </a:pPr>
            <a:r>
              <a:rPr lang="en-US" sz="1000" dirty="0" smtClean="0"/>
              <a:t>Slowly weaned of his medication and continued to improve in behavior </a:t>
            </a:r>
          </a:p>
          <a:p>
            <a:pPr>
              <a:lnSpc>
                <a:spcPct val="170000"/>
              </a:lnSpc>
            </a:pPr>
            <a:r>
              <a:rPr lang="en-US" sz="1000" dirty="0" smtClean="0"/>
              <a:t>Accepted into California Lutheran University “Plus Program”</a:t>
            </a:r>
          </a:p>
          <a:p>
            <a:pPr>
              <a:lnSpc>
                <a:spcPct val="170000"/>
              </a:lnSpc>
            </a:pPr>
            <a:r>
              <a:rPr lang="en-US" sz="1000" dirty="0" smtClean="0"/>
              <a:t>Succeeded in ways he was never expected to</a:t>
            </a:r>
          </a:p>
          <a:p>
            <a:pPr>
              <a:lnSpc>
                <a:spcPct val="170000"/>
              </a:lnSpc>
            </a:pPr>
            <a:endParaRPr lang="en-US" sz="1000" dirty="0" smtClean="0"/>
          </a:p>
          <a:p>
            <a:endParaRPr lang="en-US" sz="1000" dirty="0"/>
          </a:p>
        </p:txBody>
      </p:sp>
      <p:pic>
        <p:nvPicPr>
          <p:cNvPr id="3076" name="Picture 4"/>
          <p:cNvPicPr>
            <a:picLocks noChangeAspect="1" noChangeArrowheads="1"/>
          </p:cNvPicPr>
          <p:nvPr/>
        </p:nvPicPr>
        <p:blipFill>
          <a:blip r:embed="rId2" cstate="print"/>
          <a:srcRect/>
          <a:stretch>
            <a:fillRect/>
          </a:stretch>
        </p:blipFill>
        <p:spPr bwMode="auto">
          <a:xfrm>
            <a:off x="5562600" y="4191000"/>
            <a:ext cx="2971800" cy="2171700"/>
          </a:xfrm>
          <a:prstGeom prst="rect">
            <a:avLst/>
          </a:prstGeom>
          <a:noFill/>
          <a:ln w="9525">
            <a:noFill/>
            <a:miter lim="800000"/>
            <a:headEnd/>
            <a:tailEnd/>
          </a:ln>
        </p:spPr>
      </p:pic>
      <p:sp>
        <p:nvSpPr>
          <p:cNvPr id="9" name="TextBox 8"/>
          <p:cNvSpPr txBox="1"/>
          <p:nvPr/>
        </p:nvSpPr>
        <p:spPr>
          <a:xfrm>
            <a:off x="5334000" y="6488668"/>
            <a:ext cx="3581398" cy="369332"/>
          </a:xfrm>
          <a:prstGeom prst="rect">
            <a:avLst/>
          </a:prstGeom>
          <a:noFill/>
        </p:spPr>
        <p:txBody>
          <a:bodyPr wrap="square" rtlCol="0">
            <a:spAutoFit/>
          </a:bodyPr>
          <a:lstStyle/>
          <a:p>
            <a:r>
              <a:rPr lang="en-US" sz="900" dirty="0" smtClean="0">
                <a:solidFill>
                  <a:srgbClr val="FF0000"/>
                </a:solidFill>
              </a:rPr>
              <a:t>http://www.sarkisfamilypsychiatry.com/conditions/bipolar_disorder.php</a:t>
            </a:r>
            <a:endParaRPr lang="en-US" sz="900" dirty="0">
              <a:solidFill>
                <a:srgbClr val="FF0000"/>
              </a:solidFill>
            </a:endParaRPr>
          </a:p>
        </p:txBody>
      </p:sp>
      <p:sp>
        <p:nvSpPr>
          <p:cNvPr id="10" name="TextBox 9"/>
          <p:cNvSpPr txBox="1"/>
          <p:nvPr/>
        </p:nvSpPr>
        <p:spPr>
          <a:xfrm>
            <a:off x="5410200" y="6324600"/>
            <a:ext cx="3276600" cy="276999"/>
          </a:xfrm>
          <a:prstGeom prst="rect">
            <a:avLst/>
          </a:prstGeom>
          <a:noFill/>
        </p:spPr>
        <p:txBody>
          <a:bodyPr wrap="square" rtlCol="0">
            <a:spAutoFit/>
          </a:bodyPr>
          <a:lstStyle/>
          <a:p>
            <a:r>
              <a:rPr lang="en-US" sz="1200" b="1" dirty="0" smtClean="0"/>
              <a:t>Boy with Emotional and Behavioral Disorder</a:t>
            </a:r>
            <a:endParaRPr lang="en-US" sz="1200" b="1" dirty="0"/>
          </a:p>
        </p:txBody>
      </p:sp>
      <p:sp>
        <p:nvSpPr>
          <p:cNvPr id="11" name="Rectangle 10"/>
          <p:cNvSpPr/>
          <p:nvPr/>
        </p:nvSpPr>
        <p:spPr>
          <a:xfrm>
            <a:off x="685800" y="1752600"/>
            <a:ext cx="7772400" cy="2446824"/>
          </a:xfrm>
          <a:prstGeom prst="rect">
            <a:avLst/>
          </a:prstGeom>
        </p:spPr>
        <p:txBody>
          <a:bodyPr wrap="square">
            <a:spAutoFit/>
          </a:bodyPr>
          <a:lstStyle/>
          <a:p>
            <a:pPr marL="457200" indent="-457200">
              <a:lnSpc>
                <a:spcPct val="170000"/>
              </a:lnSpc>
              <a:buClr>
                <a:srgbClr val="FFC000"/>
              </a:buClr>
              <a:buFont typeface="Arial" pitchFamily="34" charset="0"/>
              <a:buChar char="•"/>
            </a:pPr>
            <a:r>
              <a:rPr lang="en-US" sz="1000" dirty="0" smtClean="0"/>
              <a:t>Growing up he loved the outdoors and exploring</a:t>
            </a:r>
          </a:p>
          <a:p>
            <a:pPr marL="457200" indent="-457200">
              <a:lnSpc>
                <a:spcPct val="170000"/>
              </a:lnSpc>
              <a:buClr>
                <a:srgbClr val="FFC000"/>
              </a:buClr>
              <a:buFont typeface="Arial" pitchFamily="34" charset="0"/>
              <a:buChar char="•"/>
            </a:pPr>
            <a:r>
              <a:rPr lang="en-US" sz="1000" dirty="0" smtClean="0"/>
              <a:t>Had issues in school starting in preschool</a:t>
            </a:r>
          </a:p>
          <a:p>
            <a:pPr marL="857250" lvl="1" indent="-457200">
              <a:lnSpc>
                <a:spcPct val="170000"/>
              </a:lnSpc>
              <a:buClr>
                <a:srgbClr val="FFC000"/>
              </a:buClr>
              <a:buFont typeface="Calibri" pitchFamily="34" charset="0"/>
              <a:buChar char="—"/>
            </a:pPr>
            <a:r>
              <a:rPr lang="en-US" sz="1000" dirty="0" smtClean="0"/>
              <a:t>Considered a slow learner and got into fights often in school and other social situations</a:t>
            </a:r>
          </a:p>
          <a:p>
            <a:pPr marL="457200" indent="-457200">
              <a:lnSpc>
                <a:spcPct val="170000"/>
              </a:lnSpc>
              <a:buClr>
                <a:srgbClr val="FFC000"/>
              </a:buClr>
              <a:buFont typeface="Arial" pitchFamily="34" charset="0"/>
              <a:buChar char="•"/>
            </a:pPr>
            <a:r>
              <a:rPr lang="en-US" sz="1000" dirty="0" smtClean="0"/>
              <a:t>Felt like he was just a bad person</a:t>
            </a:r>
          </a:p>
          <a:p>
            <a:pPr marL="457200" indent="-457200">
              <a:lnSpc>
                <a:spcPct val="170000"/>
              </a:lnSpc>
              <a:buClr>
                <a:srgbClr val="FFC000"/>
              </a:buClr>
              <a:buFont typeface="Arial" pitchFamily="34" charset="0"/>
              <a:buChar char="•"/>
            </a:pPr>
            <a:r>
              <a:rPr lang="en-US" sz="1000" dirty="0" smtClean="0"/>
              <a:t>Didn’t feel  like he had control over his actions</a:t>
            </a:r>
          </a:p>
          <a:p>
            <a:pPr lvl="1" indent="-457200">
              <a:lnSpc>
                <a:spcPct val="170000"/>
              </a:lnSpc>
              <a:buClr>
                <a:srgbClr val="FFC000"/>
              </a:buClr>
              <a:buFont typeface="Arial" pitchFamily="34" charset="0"/>
              <a:buChar char="•"/>
            </a:pPr>
            <a:r>
              <a:rPr lang="en-US" sz="1000" dirty="0" smtClean="0"/>
              <a:t>His parents took concerns for their son’s behavior to his pediatrician</a:t>
            </a:r>
          </a:p>
          <a:p>
            <a:pPr lvl="1" indent="-457200">
              <a:lnSpc>
                <a:spcPct val="170000"/>
              </a:lnSpc>
              <a:buClr>
                <a:srgbClr val="FFC000"/>
              </a:buClr>
              <a:buFont typeface="Arial" pitchFamily="34" charset="0"/>
              <a:buChar char="•"/>
            </a:pPr>
            <a:r>
              <a:rPr lang="en-US" sz="1000" dirty="0" smtClean="0"/>
              <a:t>His symptoms, besides his violent and out bursting behavior included night terrors, sleep walking, and seeing auras</a:t>
            </a:r>
          </a:p>
          <a:p>
            <a:pPr marL="457200" indent="-457200">
              <a:lnSpc>
                <a:spcPct val="170000"/>
              </a:lnSpc>
              <a:buClr>
                <a:srgbClr val="FFC000"/>
              </a:buClr>
              <a:buFont typeface="Arial" pitchFamily="34" charset="0"/>
              <a:buChar char="•"/>
            </a:pPr>
            <a:endParaRPr lang="en-US" sz="1000" dirty="0" smtClean="0"/>
          </a:p>
          <a:p>
            <a:pPr marL="457200" indent="-457200">
              <a:lnSpc>
                <a:spcPct val="170000"/>
              </a:lnSpc>
              <a:buClr>
                <a:srgbClr val="FFC000"/>
              </a:buClr>
              <a:buFont typeface="Arial" pitchFamily="34" charset="0"/>
              <a:buChar char="•"/>
            </a:pPr>
            <a:endParaRPr lang="en-US" sz="1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History: Jordan</a:t>
            </a:r>
            <a:endParaRPr lang="en-US" dirty="0"/>
          </a:p>
        </p:txBody>
      </p:sp>
      <p:sp>
        <p:nvSpPr>
          <p:cNvPr id="3" name="Subtitle 2"/>
          <p:cNvSpPr>
            <a:spLocks noGrp="1"/>
          </p:cNvSpPr>
          <p:nvPr>
            <p:ph idx="1"/>
          </p:nvPr>
        </p:nvSpPr>
        <p:spPr/>
        <p:txBody>
          <a:bodyPr>
            <a:normAutofit fontScale="55000" lnSpcReduction="20000"/>
          </a:bodyPr>
          <a:lstStyle/>
          <a:p>
            <a:r>
              <a:rPr lang="en-US" dirty="0" smtClean="0"/>
              <a:t>Fussy baby- intense, easily upset, doesn’t adjust well</a:t>
            </a:r>
          </a:p>
          <a:p>
            <a:pPr lvl="1"/>
            <a:r>
              <a:rPr lang="en-US" dirty="0" smtClean="0"/>
              <a:t>Parents thought she was just fussy and blamed age</a:t>
            </a:r>
          </a:p>
          <a:p>
            <a:pPr lvl="1"/>
            <a:r>
              <a:rPr lang="en-US" dirty="0" smtClean="0"/>
              <a:t>Major separation anxiety</a:t>
            </a:r>
          </a:p>
          <a:p>
            <a:r>
              <a:rPr lang="en-US" dirty="0" smtClean="0"/>
              <a:t>Impulsive adolescent- fewer good times and frequent acting out</a:t>
            </a:r>
          </a:p>
          <a:p>
            <a:pPr lvl="1"/>
            <a:r>
              <a:rPr lang="en-US" dirty="0" smtClean="0"/>
              <a:t>Felt like nobody understood her</a:t>
            </a:r>
          </a:p>
          <a:p>
            <a:pPr lvl="1"/>
            <a:r>
              <a:rPr lang="en-US" dirty="0" smtClean="0"/>
              <a:t>Parents concerned but did not get help yet</a:t>
            </a:r>
          </a:p>
          <a:p>
            <a:r>
              <a:rPr lang="en-US" dirty="0" smtClean="0"/>
              <a:t>At age 17, she was out of control</a:t>
            </a:r>
          </a:p>
          <a:p>
            <a:pPr lvl="1"/>
            <a:r>
              <a:rPr lang="en-US" dirty="0" smtClean="0"/>
              <a:t>Fights daily, mood unpredictable, sometimes run away, sometimes separation anxiety, and started self harming habits (cutting)</a:t>
            </a:r>
          </a:p>
          <a:p>
            <a:pPr lvl="1"/>
            <a:r>
              <a:rPr lang="en-US" dirty="0" smtClean="0"/>
              <a:t>Parents took her to a doctor</a:t>
            </a:r>
          </a:p>
          <a:p>
            <a:r>
              <a:rPr lang="en-US" dirty="0" smtClean="0"/>
              <a:t>Diagnosed with Bipolar disorder</a:t>
            </a:r>
          </a:p>
          <a:p>
            <a:pPr lvl="1"/>
            <a:r>
              <a:rPr lang="en-US" dirty="0" smtClean="0"/>
              <a:t>Medication helped, parents looked for ways to help with disorder</a:t>
            </a:r>
          </a:p>
          <a:p>
            <a:pPr lvl="1"/>
            <a:r>
              <a:rPr lang="en-US" dirty="0" smtClean="0"/>
              <a:t>Bipolar didn’t quite fit her symptoms </a:t>
            </a:r>
          </a:p>
          <a:p>
            <a:r>
              <a:rPr lang="en-US" dirty="0" smtClean="0"/>
              <a:t>Jordan found BPD online and </a:t>
            </a:r>
            <a:r>
              <a:rPr lang="en-US" dirty="0" err="1" smtClean="0"/>
              <a:t>sympoms</a:t>
            </a:r>
            <a:r>
              <a:rPr lang="en-US" dirty="0" smtClean="0"/>
              <a:t> fit perfectly</a:t>
            </a:r>
          </a:p>
          <a:p>
            <a:pPr lvl="1"/>
            <a:r>
              <a:rPr lang="en-US" dirty="0" smtClean="0"/>
              <a:t>Went to expert and was diagnosed</a:t>
            </a:r>
          </a:p>
          <a:p>
            <a:pPr lvl="1"/>
            <a:r>
              <a:rPr lang="en-US" dirty="0" smtClean="0"/>
              <a:t>Medication and therapy reduced symptoms</a:t>
            </a:r>
          </a:p>
          <a:p>
            <a:r>
              <a:rPr lang="en-US" dirty="0" smtClean="0"/>
              <a:t>Age 23, most present</a:t>
            </a:r>
          </a:p>
          <a:p>
            <a:pPr lvl="1"/>
            <a:r>
              <a:rPr lang="en-US" dirty="0" smtClean="0"/>
              <a:t>No longer self harms</a:t>
            </a:r>
          </a:p>
          <a:p>
            <a:pPr lvl="1"/>
            <a:r>
              <a:rPr lang="en-US" dirty="0" smtClean="0"/>
              <a:t>Works a part-time job</a:t>
            </a:r>
          </a:p>
          <a:p>
            <a:pPr lvl="1"/>
            <a:r>
              <a:rPr lang="en-US" dirty="0" smtClean="0"/>
              <a:t>Working on managing anger</a:t>
            </a:r>
          </a:p>
          <a:p>
            <a:endParaRPr lang="en-US" dirty="0"/>
          </a:p>
        </p:txBody>
      </p:sp>
      <p:pic>
        <p:nvPicPr>
          <p:cNvPr id="2051" name="Picture 3"/>
          <p:cNvPicPr>
            <a:picLocks noChangeAspect="1" noChangeArrowheads="1"/>
          </p:cNvPicPr>
          <p:nvPr/>
        </p:nvPicPr>
        <p:blipFill>
          <a:blip r:embed="rId2" cstate="print"/>
          <a:srcRect/>
          <a:stretch>
            <a:fillRect/>
          </a:stretch>
        </p:blipFill>
        <p:spPr bwMode="auto">
          <a:xfrm>
            <a:off x="6705600" y="3886200"/>
            <a:ext cx="1743075" cy="2628900"/>
          </a:xfrm>
          <a:prstGeom prst="rect">
            <a:avLst/>
          </a:prstGeom>
          <a:noFill/>
          <a:ln w="9525">
            <a:noFill/>
            <a:miter lim="800000"/>
            <a:headEnd/>
            <a:tailEnd/>
          </a:ln>
        </p:spPr>
      </p:pic>
      <p:sp>
        <p:nvSpPr>
          <p:cNvPr id="6" name="TextBox 5"/>
          <p:cNvSpPr txBox="1"/>
          <p:nvPr/>
        </p:nvSpPr>
        <p:spPr>
          <a:xfrm rot="16200000">
            <a:off x="7427268" y="5141267"/>
            <a:ext cx="2971800" cy="461665"/>
          </a:xfrm>
          <a:prstGeom prst="rect">
            <a:avLst/>
          </a:prstGeom>
          <a:noFill/>
        </p:spPr>
        <p:txBody>
          <a:bodyPr wrap="square" rtlCol="0">
            <a:spAutoFit/>
          </a:bodyPr>
          <a:lstStyle/>
          <a:p>
            <a:r>
              <a:rPr lang="en-US" sz="1200" dirty="0" smtClean="0">
                <a:solidFill>
                  <a:srgbClr val="FF0000"/>
                </a:solidFill>
              </a:rPr>
              <a:t>http://www.livestrong.com/article/250840-disruptive-behavior-in-a-child/</a:t>
            </a:r>
            <a:endParaRPr lang="en-US" sz="1200" dirty="0">
              <a:solidFill>
                <a:srgbClr val="FF0000"/>
              </a:solidFill>
            </a:endParaRPr>
          </a:p>
        </p:txBody>
      </p:sp>
      <p:sp>
        <p:nvSpPr>
          <p:cNvPr id="7" name="TextBox 6"/>
          <p:cNvSpPr txBox="1"/>
          <p:nvPr/>
        </p:nvSpPr>
        <p:spPr>
          <a:xfrm>
            <a:off x="5181600" y="6477001"/>
            <a:ext cx="3505200" cy="276999"/>
          </a:xfrm>
          <a:prstGeom prst="rect">
            <a:avLst/>
          </a:prstGeom>
          <a:noFill/>
        </p:spPr>
        <p:txBody>
          <a:bodyPr wrap="square" rtlCol="0">
            <a:spAutoFit/>
          </a:bodyPr>
          <a:lstStyle/>
          <a:p>
            <a:r>
              <a:rPr lang="en-US" sz="1200" b="1" dirty="0" smtClean="0"/>
              <a:t>Young girl with Behavioral and Emotional Disorder</a:t>
            </a:r>
            <a:endParaRPr lang="en-US" sz="1200"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1371600"/>
          </a:xfrm>
        </p:spPr>
        <p:txBody>
          <a:bodyPr>
            <a:normAutofit fontScale="90000"/>
          </a:bodyPr>
          <a:lstStyle/>
          <a:p>
            <a:r>
              <a:rPr lang="en-US" sz="4000" dirty="0" smtClean="0"/>
              <a:t>Setting </a:t>
            </a:r>
            <a:r>
              <a:rPr lang="en-US" sz="4000" dirty="0" smtClean="0"/>
              <a:t>the Stage for Strong Standards:</a:t>
            </a:r>
            <a:br>
              <a:rPr lang="en-US" sz="4000" dirty="0" smtClean="0"/>
            </a:br>
            <a:r>
              <a:rPr lang="en-US" sz="4000" dirty="0" smtClean="0"/>
              <a:t>Elements of a Safe and Orderly School</a:t>
            </a:r>
            <a:r>
              <a:rPr lang="en-US" sz="4800" dirty="0" smtClean="0"/>
              <a:t/>
            </a:r>
            <a:br>
              <a:rPr lang="en-US" sz="4800" dirty="0" smtClean="0"/>
            </a:br>
            <a:endParaRPr lang="en-US" dirty="0"/>
          </a:p>
        </p:txBody>
      </p:sp>
      <p:sp>
        <p:nvSpPr>
          <p:cNvPr id="5" name="TextBox 4"/>
          <p:cNvSpPr txBox="1"/>
          <p:nvPr/>
        </p:nvSpPr>
        <p:spPr>
          <a:xfrm>
            <a:off x="304800" y="1600200"/>
            <a:ext cx="7772400" cy="1569660"/>
          </a:xfrm>
          <a:prstGeom prst="rect">
            <a:avLst/>
          </a:prstGeom>
          <a:noFill/>
        </p:spPr>
        <p:txBody>
          <a:bodyPr wrap="square" rtlCol="0">
            <a:spAutoFit/>
          </a:bodyPr>
          <a:lstStyle/>
          <a:p>
            <a:r>
              <a:rPr lang="en-US" sz="1200" i="1" dirty="0" smtClean="0"/>
              <a:t>Three levels of prevention:</a:t>
            </a:r>
          </a:p>
          <a:p>
            <a:pPr lvl="1">
              <a:buFont typeface="Courier New" pitchFamily="49" charset="0"/>
              <a:buChar char="o"/>
            </a:pPr>
            <a:r>
              <a:rPr lang="en-US" sz="1200" dirty="0"/>
              <a:t> </a:t>
            </a:r>
            <a:r>
              <a:rPr lang="en-US" sz="1200" dirty="0" smtClean="0"/>
              <a:t>Secondary prevention- Specialized Individual Interventions; Individual Student Systems for students with chronic/intense problem behavior (1-7%).</a:t>
            </a:r>
          </a:p>
          <a:p>
            <a:pPr lvl="1">
              <a:buFont typeface="Courier New" pitchFamily="49" charset="0"/>
              <a:buChar char="o"/>
            </a:pPr>
            <a:r>
              <a:rPr lang="en-US" sz="1200" dirty="0"/>
              <a:t> </a:t>
            </a:r>
            <a:r>
              <a:rPr lang="en-US" sz="1200" dirty="0" smtClean="0"/>
              <a:t>Primary Prevention- Specialized Group Interventions; At-Risk System for students at-risk for problem behavior (5-15%).</a:t>
            </a:r>
          </a:p>
          <a:p>
            <a:pPr lvl="1">
              <a:buFont typeface="Courier New" pitchFamily="49" charset="0"/>
              <a:buChar char="o"/>
            </a:pPr>
            <a:r>
              <a:rPr lang="en-US" sz="1200" dirty="0"/>
              <a:t> </a:t>
            </a:r>
            <a:r>
              <a:rPr lang="en-US" sz="1200" dirty="0" smtClean="0"/>
              <a:t>All Students in School- Universal Interventions; School Wide and Classroom System for students without serious problem behavior (80-90%).</a:t>
            </a:r>
            <a:endParaRPr lang="en-US" sz="1200" dirty="0"/>
          </a:p>
          <a:p>
            <a:pPr lvl="1"/>
            <a:endParaRPr lang="en-US" sz="1200" dirty="0"/>
          </a:p>
        </p:txBody>
      </p:sp>
      <p:sp>
        <p:nvSpPr>
          <p:cNvPr id="6" name="TextBox 5"/>
          <p:cNvSpPr txBox="1"/>
          <p:nvPr/>
        </p:nvSpPr>
        <p:spPr>
          <a:xfrm>
            <a:off x="304800" y="2895600"/>
            <a:ext cx="7543800" cy="1107996"/>
          </a:xfrm>
          <a:prstGeom prst="rect">
            <a:avLst/>
          </a:prstGeom>
          <a:noFill/>
        </p:spPr>
        <p:txBody>
          <a:bodyPr wrap="square" rtlCol="0">
            <a:spAutoFit/>
          </a:bodyPr>
          <a:lstStyle/>
          <a:p>
            <a:r>
              <a:rPr lang="en-US" sz="1200" i="1" dirty="0" smtClean="0"/>
              <a:t>Seven Essential Elements to assure that schools are safe and orderly:</a:t>
            </a:r>
          </a:p>
          <a:p>
            <a:pPr algn="just"/>
            <a:endParaRPr lang="en-US" i="1" dirty="0" smtClean="0"/>
          </a:p>
          <a:p>
            <a:pPr algn="just"/>
            <a:endParaRPr lang="en-US" i="1" dirty="0" smtClean="0"/>
          </a:p>
          <a:p>
            <a:endParaRPr lang="en-US" i="1" dirty="0"/>
          </a:p>
        </p:txBody>
      </p:sp>
      <p:sp>
        <p:nvSpPr>
          <p:cNvPr id="7" name="TextBox 6"/>
          <p:cNvSpPr txBox="1"/>
          <p:nvPr/>
        </p:nvSpPr>
        <p:spPr>
          <a:xfrm>
            <a:off x="457200" y="3200400"/>
            <a:ext cx="2057400" cy="2392963"/>
          </a:xfrm>
          <a:prstGeom prst="rect">
            <a:avLst/>
          </a:prstGeom>
          <a:noFill/>
        </p:spPr>
        <p:txBody>
          <a:bodyPr wrap="square" rtlCol="0">
            <a:spAutoFit/>
          </a:bodyPr>
          <a:lstStyle/>
          <a:p>
            <a:pPr algn="just"/>
            <a:r>
              <a:rPr lang="en-US" sz="1150" b="1" dirty="0" smtClean="0"/>
              <a:t>1. Enact </a:t>
            </a:r>
            <a:r>
              <a:rPr lang="en-US" sz="1150" b="1" dirty="0" err="1" smtClean="0"/>
              <a:t>districtwide</a:t>
            </a:r>
            <a:endParaRPr lang="en-US" sz="1150" b="1" dirty="0" smtClean="0"/>
          </a:p>
          <a:p>
            <a:pPr algn="just"/>
            <a:r>
              <a:rPr lang="en-US" sz="1150" b="1" dirty="0" smtClean="0"/>
              <a:t>Discipline codes: </a:t>
            </a:r>
          </a:p>
          <a:p>
            <a:pPr algn="just"/>
            <a:r>
              <a:rPr lang="en-US" sz="1150" dirty="0" smtClean="0"/>
              <a:t>Encourage parent, community, and staff support through a range of measures. Use clear and concise language with specific examples of all </a:t>
            </a:r>
            <a:r>
              <a:rPr lang="en-US" sz="1150" dirty="0" err="1" smtClean="0"/>
              <a:t>behav-iors</a:t>
            </a:r>
            <a:r>
              <a:rPr lang="en-US" sz="1150" dirty="0" smtClean="0"/>
              <a:t>  that will result in </a:t>
            </a:r>
            <a:r>
              <a:rPr lang="en-US" sz="1150" dirty="0" err="1" smtClean="0"/>
              <a:t>disciplin-ary</a:t>
            </a:r>
            <a:r>
              <a:rPr lang="en-US" sz="1150" dirty="0" smtClean="0"/>
              <a:t> action, and consequences. Include consequences for minor  misbehaviors. </a:t>
            </a:r>
            <a:r>
              <a:rPr lang="en-US" sz="1150" dirty="0" err="1" smtClean="0"/>
              <a:t>Categor-ize</a:t>
            </a:r>
            <a:r>
              <a:rPr lang="en-US" sz="1150" dirty="0" smtClean="0"/>
              <a:t> offenses from minor to severe.</a:t>
            </a:r>
          </a:p>
        </p:txBody>
      </p:sp>
      <p:sp>
        <p:nvSpPr>
          <p:cNvPr id="8" name="TextBox 7"/>
          <p:cNvSpPr txBox="1"/>
          <p:nvPr/>
        </p:nvSpPr>
        <p:spPr>
          <a:xfrm>
            <a:off x="2667000" y="3200400"/>
            <a:ext cx="2057400" cy="2392963"/>
          </a:xfrm>
          <a:prstGeom prst="rect">
            <a:avLst/>
          </a:prstGeom>
          <a:noFill/>
        </p:spPr>
        <p:txBody>
          <a:bodyPr wrap="square" rtlCol="0">
            <a:spAutoFit/>
          </a:bodyPr>
          <a:lstStyle/>
          <a:p>
            <a:pPr algn="just"/>
            <a:r>
              <a:rPr lang="en-US" sz="1150" b="1" dirty="0" smtClean="0"/>
              <a:t>2. Teach students how to follow  the discipline code and ensure that the code is rigorously enforced:</a:t>
            </a:r>
          </a:p>
          <a:p>
            <a:pPr algn="just"/>
            <a:r>
              <a:rPr lang="en-US" sz="1150" dirty="0" smtClean="0"/>
              <a:t>Teach the code and enforce it, while obtaining a consistent application everywhere to everyone in the school system. Provide resources to promote enforcement of the code. Authorize oversight commit-tees to ensure that the code is enforced.</a:t>
            </a:r>
            <a:endParaRPr lang="en-US" sz="1150" dirty="0"/>
          </a:p>
        </p:txBody>
      </p:sp>
      <p:sp>
        <p:nvSpPr>
          <p:cNvPr id="9" name="TextBox 8"/>
          <p:cNvSpPr txBox="1"/>
          <p:nvPr/>
        </p:nvSpPr>
        <p:spPr>
          <a:xfrm>
            <a:off x="4724400" y="3200400"/>
            <a:ext cx="2133600" cy="1508105"/>
          </a:xfrm>
          <a:prstGeom prst="rect">
            <a:avLst/>
          </a:prstGeom>
          <a:noFill/>
        </p:spPr>
        <p:txBody>
          <a:bodyPr wrap="square" rtlCol="0">
            <a:spAutoFit/>
          </a:bodyPr>
          <a:lstStyle/>
          <a:p>
            <a:pPr algn="just"/>
            <a:r>
              <a:rPr lang="en-US" sz="1150" b="1" dirty="0" smtClean="0"/>
              <a:t>3. Implement effective class-</a:t>
            </a:r>
          </a:p>
          <a:p>
            <a:pPr algn="just"/>
            <a:r>
              <a:rPr lang="en-US" sz="1150" b="1" dirty="0" smtClean="0"/>
              <a:t>room management practices:</a:t>
            </a:r>
          </a:p>
          <a:p>
            <a:pPr algn="just"/>
            <a:r>
              <a:rPr lang="en-US" sz="1150" dirty="0" smtClean="0"/>
              <a:t> “A teacher who has mastered classroom management skills keeps students constructively engaged and learning from the moment they enter the room until the time they leave.” </a:t>
            </a:r>
            <a:endParaRPr lang="en-US" sz="1150" dirty="0"/>
          </a:p>
        </p:txBody>
      </p:sp>
      <p:sp>
        <p:nvSpPr>
          <p:cNvPr id="10" name="TextBox 9"/>
          <p:cNvSpPr txBox="1"/>
          <p:nvPr/>
        </p:nvSpPr>
        <p:spPr>
          <a:xfrm>
            <a:off x="6858000" y="3124200"/>
            <a:ext cx="1828800" cy="1862048"/>
          </a:xfrm>
          <a:prstGeom prst="rect">
            <a:avLst/>
          </a:prstGeom>
          <a:noFill/>
        </p:spPr>
        <p:txBody>
          <a:bodyPr wrap="square" rtlCol="0">
            <a:spAutoFit/>
          </a:bodyPr>
          <a:lstStyle/>
          <a:p>
            <a:pPr algn="just"/>
            <a:r>
              <a:rPr lang="en-US" sz="1150" b="1" dirty="0" smtClean="0"/>
              <a:t>4. Implement programs to modify student </a:t>
            </a:r>
            <a:r>
              <a:rPr lang="en-US" sz="1150" b="1" dirty="0" err="1" smtClean="0"/>
              <a:t>misbe-havior</a:t>
            </a:r>
            <a:r>
              <a:rPr lang="en-US" sz="1150" b="1" dirty="0" smtClean="0"/>
              <a:t>:</a:t>
            </a:r>
          </a:p>
          <a:p>
            <a:pPr algn="just"/>
            <a:r>
              <a:rPr lang="en-US" sz="1150" dirty="0" smtClean="0"/>
              <a:t>Such as behavior </a:t>
            </a:r>
            <a:r>
              <a:rPr lang="en-US" sz="1150" dirty="0" err="1" smtClean="0"/>
              <a:t>spe-cialists</a:t>
            </a:r>
            <a:r>
              <a:rPr lang="en-US" sz="1150" dirty="0" smtClean="0"/>
              <a:t>, who consults with the teacher, reviews school records, observes the </a:t>
            </a:r>
            <a:r>
              <a:rPr lang="en-US" sz="1150" dirty="0" err="1" smtClean="0"/>
              <a:t>stu</a:t>
            </a:r>
            <a:r>
              <a:rPr lang="en-US" sz="1150" dirty="0" smtClean="0"/>
              <a:t>-dent at work, and develops interventions  appropriate for the student.</a:t>
            </a:r>
            <a:endParaRPr lang="en-US" sz="1150" dirty="0"/>
          </a:p>
        </p:txBody>
      </p:sp>
      <p:sp>
        <p:nvSpPr>
          <p:cNvPr id="11" name="TextBox 10"/>
          <p:cNvSpPr txBox="1"/>
          <p:nvPr/>
        </p:nvSpPr>
        <p:spPr>
          <a:xfrm>
            <a:off x="2667000" y="5526866"/>
            <a:ext cx="1905000" cy="1331134"/>
          </a:xfrm>
          <a:prstGeom prst="rect">
            <a:avLst/>
          </a:prstGeom>
          <a:noFill/>
        </p:spPr>
        <p:txBody>
          <a:bodyPr wrap="square" rtlCol="0">
            <a:spAutoFit/>
          </a:bodyPr>
          <a:lstStyle/>
          <a:p>
            <a:pPr algn="just"/>
            <a:r>
              <a:rPr lang="en-US" sz="1150" b="1" dirty="0" smtClean="0"/>
              <a:t>5. Establish alternative placements which should in-</a:t>
            </a:r>
            <a:r>
              <a:rPr lang="en-US" sz="1150" b="1" dirty="0" err="1" smtClean="0"/>
              <a:t>clude</a:t>
            </a:r>
            <a:r>
              <a:rPr lang="en-US" sz="1150" b="1" dirty="0" smtClean="0"/>
              <a:t> “wrap-around” supp-orts for chronically </a:t>
            </a:r>
            <a:r>
              <a:rPr lang="en-US" sz="1150" b="1" dirty="0" err="1" smtClean="0"/>
              <a:t>dis-ruptive</a:t>
            </a:r>
            <a:r>
              <a:rPr lang="en-US" sz="1150" b="1" dirty="0" smtClean="0"/>
              <a:t> and violent students:</a:t>
            </a:r>
          </a:p>
          <a:p>
            <a:pPr algn="just"/>
            <a:r>
              <a:rPr lang="en-US" sz="1150" dirty="0" smtClean="0"/>
              <a:t>Continuum of alternatives.</a:t>
            </a:r>
            <a:endParaRPr lang="en-US" sz="1150" dirty="0"/>
          </a:p>
        </p:txBody>
      </p:sp>
      <p:sp>
        <p:nvSpPr>
          <p:cNvPr id="12" name="TextBox 11"/>
          <p:cNvSpPr txBox="1"/>
          <p:nvPr/>
        </p:nvSpPr>
        <p:spPr>
          <a:xfrm>
            <a:off x="4724400" y="5334000"/>
            <a:ext cx="1905000" cy="1331134"/>
          </a:xfrm>
          <a:prstGeom prst="rect">
            <a:avLst/>
          </a:prstGeom>
          <a:noFill/>
        </p:spPr>
        <p:txBody>
          <a:bodyPr wrap="square" rtlCol="0">
            <a:spAutoFit/>
          </a:bodyPr>
          <a:lstStyle/>
          <a:p>
            <a:pPr algn="just"/>
            <a:r>
              <a:rPr lang="en-US" sz="1150" b="1" dirty="0" smtClean="0"/>
              <a:t>6. Develop school safety plans:</a:t>
            </a:r>
          </a:p>
          <a:p>
            <a:pPr algn="just"/>
            <a:r>
              <a:rPr lang="en-US" sz="1150" dirty="0" smtClean="0"/>
              <a:t>Developed by each school, encourage open and </a:t>
            </a:r>
            <a:r>
              <a:rPr lang="en-US" sz="1150" dirty="0" err="1" smtClean="0"/>
              <a:t>fre-quent</a:t>
            </a:r>
            <a:r>
              <a:rPr lang="en-US" sz="1150" dirty="0" smtClean="0"/>
              <a:t> communication be-</a:t>
            </a:r>
            <a:r>
              <a:rPr lang="en-US" sz="1150" dirty="0" err="1" smtClean="0"/>
              <a:t>tween</a:t>
            </a:r>
            <a:r>
              <a:rPr lang="en-US" sz="1150" dirty="0" smtClean="0"/>
              <a:t> outside agencies and school staff, and practice it.</a:t>
            </a:r>
            <a:endParaRPr lang="en-US" sz="1150" dirty="0"/>
          </a:p>
        </p:txBody>
      </p:sp>
      <p:sp>
        <p:nvSpPr>
          <p:cNvPr id="13" name="TextBox 12"/>
          <p:cNvSpPr txBox="1"/>
          <p:nvPr/>
        </p:nvSpPr>
        <p:spPr>
          <a:xfrm>
            <a:off x="6781800" y="5349895"/>
            <a:ext cx="2057400" cy="1508105"/>
          </a:xfrm>
          <a:prstGeom prst="rect">
            <a:avLst/>
          </a:prstGeom>
          <a:noFill/>
        </p:spPr>
        <p:txBody>
          <a:bodyPr wrap="square" rtlCol="0">
            <a:spAutoFit/>
          </a:bodyPr>
          <a:lstStyle/>
          <a:p>
            <a:pPr algn="just"/>
            <a:r>
              <a:rPr lang="en-US" sz="1150" b="1" dirty="0" smtClean="0"/>
              <a:t>7. Support the work of families, religious institutions and communities in developing sound character in children:</a:t>
            </a:r>
          </a:p>
          <a:p>
            <a:pPr algn="just"/>
            <a:r>
              <a:rPr lang="en-US" sz="1150" dirty="0" smtClean="0"/>
              <a:t>Through explicitly teaching values to students as a part of the school curriculum.</a:t>
            </a:r>
            <a:endParaRPr lang="en-US" sz="11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077200" cy="1100328"/>
          </a:xfrm>
        </p:spPr>
        <p:txBody>
          <a:bodyPr>
            <a:noAutofit/>
          </a:bodyPr>
          <a:lstStyle/>
          <a:p>
            <a:r>
              <a:rPr lang="en-US" sz="2800" dirty="0" smtClean="0"/>
              <a:t>Critical Educational Program Components for Students with Emotional and Behavioral Disorders: Science, Policy, and Practice</a:t>
            </a:r>
            <a:endParaRPr lang="en-US" sz="2800" dirty="0"/>
          </a:p>
        </p:txBody>
      </p:sp>
      <p:sp>
        <p:nvSpPr>
          <p:cNvPr id="4" name="Content Placeholder 3"/>
          <p:cNvSpPr>
            <a:spLocks noGrp="1"/>
          </p:cNvSpPr>
          <p:nvPr>
            <p:ph idx="1"/>
          </p:nvPr>
        </p:nvSpPr>
        <p:spPr/>
        <p:txBody>
          <a:bodyPr>
            <a:normAutofit fontScale="62500" lnSpcReduction="20000"/>
          </a:bodyPr>
          <a:lstStyle/>
          <a:p>
            <a:pPr>
              <a:buNone/>
            </a:pPr>
            <a:endParaRPr lang="en-US" dirty="0" smtClean="0"/>
          </a:p>
          <a:p>
            <a:pPr>
              <a:buNone/>
            </a:pPr>
            <a:r>
              <a:rPr lang="en-US" dirty="0" smtClean="0"/>
              <a:t>Science</a:t>
            </a:r>
          </a:p>
          <a:p>
            <a:pPr>
              <a:buNone/>
            </a:pPr>
            <a:r>
              <a:rPr lang="en-US" dirty="0" smtClean="0"/>
              <a:t>-Positive educational outcomes come as a result of appropriate use of effective methods and related strategies; well trained and disciplined professionals; and carefully orchestrated school, home, and community support systems</a:t>
            </a:r>
            <a:endParaRPr lang="en-US" dirty="0" smtClean="0"/>
          </a:p>
          <a:p>
            <a:pPr>
              <a:buNone/>
            </a:pPr>
            <a:endParaRPr lang="en-US" dirty="0" smtClean="0"/>
          </a:p>
          <a:p>
            <a:pPr>
              <a:buNone/>
            </a:pPr>
            <a:r>
              <a:rPr lang="en-US" dirty="0" smtClean="0"/>
              <a:t>Policy</a:t>
            </a:r>
          </a:p>
          <a:p>
            <a:pPr>
              <a:buNone/>
            </a:pPr>
            <a:r>
              <a:rPr lang="en-US" dirty="0" smtClean="0"/>
              <a:t>- Qualified and committed professionals</a:t>
            </a:r>
          </a:p>
          <a:p>
            <a:pPr>
              <a:buNone/>
            </a:pPr>
            <a:r>
              <a:rPr lang="en-US" dirty="0" smtClean="0"/>
              <a:t>-Successful and pragmatic reform</a:t>
            </a:r>
          </a:p>
          <a:p>
            <a:pPr>
              <a:buNone/>
            </a:pPr>
            <a:endParaRPr lang="en-US" dirty="0" smtClean="0"/>
          </a:p>
          <a:p>
            <a:pPr>
              <a:buNone/>
            </a:pPr>
            <a:r>
              <a:rPr lang="en-US" dirty="0" smtClean="0"/>
              <a:t>Practice</a:t>
            </a:r>
            <a:endParaRPr lang="en-US" dirty="0" smtClean="0"/>
          </a:p>
          <a:p>
            <a:pPr>
              <a:buNone/>
            </a:pPr>
            <a:r>
              <a:rPr lang="en-US" dirty="0" smtClean="0"/>
              <a:t>-Coordinated Community Support Mechanisms</a:t>
            </a:r>
          </a:p>
          <a:p>
            <a:pPr>
              <a:buNone/>
            </a:pPr>
            <a:r>
              <a:rPr lang="en-US" dirty="0" smtClean="0"/>
              <a:t>-Utilitarian Environmental Supports</a:t>
            </a:r>
          </a:p>
          <a:p>
            <a:pPr>
              <a:buNone/>
            </a:pPr>
            <a:r>
              <a:rPr lang="en-US" dirty="0" smtClean="0"/>
              <a:t>-Effective Behavioral Management Systems</a:t>
            </a:r>
          </a:p>
          <a:p>
            <a:pPr>
              <a:buNone/>
            </a:pPr>
            <a:r>
              <a:rPr lang="en-US" dirty="0" smtClean="0"/>
              <a:t>-Valid Social Skill, Interpretation &amp; Interaction Programs</a:t>
            </a:r>
          </a:p>
          <a:p>
            <a:pPr>
              <a:buNone/>
            </a:pPr>
            <a:r>
              <a:rPr lang="en-US" dirty="0" smtClean="0"/>
              <a:t>-Proven Academic Support Systems</a:t>
            </a:r>
          </a:p>
          <a:p>
            <a:pPr>
              <a:buNone/>
            </a:pPr>
            <a:r>
              <a:rPr lang="en-US" dirty="0" smtClean="0"/>
              <a:t>-Effective Parent &amp; Family Involvement Programs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Effective Strategies</a:t>
            </a:r>
            <a:endParaRPr lang="en-US" dirty="0"/>
          </a:p>
        </p:txBody>
      </p:sp>
      <p:sp>
        <p:nvSpPr>
          <p:cNvPr id="4" name="Content Placeholder 3"/>
          <p:cNvSpPr>
            <a:spLocks noGrp="1"/>
          </p:cNvSpPr>
          <p:nvPr>
            <p:ph sz="half" idx="1"/>
          </p:nvPr>
        </p:nvSpPr>
        <p:spPr>
          <a:xfrm>
            <a:off x="457200" y="1600200"/>
            <a:ext cx="5334000" cy="5257800"/>
          </a:xfrm>
        </p:spPr>
        <p:txBody>
          <a:bodyPr>
            <a:normAutofit fontScale="70000" lnSpcReduction="20000"/>
          </a:bodyPr>
          <a:lstStyle/>
          <a:p>
            <a:pPr lvl="0"/>
            <a:r>
              <a:rPr lang="en-US" b="1" dirty="0" smtClean="0"/>
              <a:t>Positive Behavior Support</a:t>
            </a:r>
            <a:endParaRPr lang="en-US" dirty="0" smtClean="0"/>
          </a:p>
          <a:p>
            <a:r>
              <a:rPr lang="en-US" dirty="0" smtClean="0"/>
              <a:t>	Research has shown that punishing a student for bad behavior is much less effective than rewarding a student for good behavior.  Rewards are a bigger factor in motivation, than negative consequences.  </a:t>
            </a:r>
            <a:endParaRPr lang="en-US" dirty="0" smtClean="0"/>
          </a:p>
          <a:p>
            <a:pPr lvl="0"/>
            <a:r>
              <a:rPr lang="en-US" b="1" dirty="0" smtClean="0"/>
              <a:t>ABC Tracking</a:t>
            </a:r>
            <a:endParaRPr lang="en-US" dirty="0" smtClean="0"/>
          </a:p>
          <a:p>
            <a:r>
              <a:rPr lang="en-US" b="1" dirty="0" smtClean="0"/>
              <a:t>	</a:t>
            </a:r>
            <a:r>
              <a:rPr lang="en-US" dirty="0" smtClean="0"/>
              <a:t>ABC tracking occurs after any incident when there is an inappropriate behavior.  ABC stands for Antecedent Behavior Consequence, tracking these behaviors helps us to find out more about the who, what, when, where and how’s of students behaviors.  Writing down the antecedent to a behavior helps us to determine a pattern of possible triggers for a negative behavior.  Triggers could be anything from certain times of the day, changes in routine, or interaction with specific individuals. </a:t>
            </a:r>
            <a:endParaRPr lang="en-US" dirty="0" smtClean="0"/>
          </a:p>
          <a:p>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867400" y="1905000"/>
            <a:ext cx="2750820" cy="2286000"/>
          </a:xfrm>
          <a:prstGeom prst="rect">
            <a:avLst/>
          </a:prstGeom>
          <a:noFill/>
          <a:ln w="9525">
            <a:noFill/>
            <a:miter lim="800000"/>
            <a:headEnd/>
            <a:tailEnd/>
          </a:ln>
        </p:spPr>
      </p:pic>
      <p:sp>
        <p:nvSpPr>
          <p:cNvPr id="10" name="TextBox 9"/>
          <p:cNvSpPr txBox="1"/>
          <p:nvPr/>
        </p:nvSpPr>
        <p:spPr>
          <a:xfrm rot="16200000">
            <a:off x="7581901" y="2420033"/>
            <a:ext cx="2590802" cy="646331"/>
          </a:xfrm>
          <a:prstGeom prst="rect">
            <a:avLst/>
          </a:prstGeom>
          <a:noFill/>
        </p:spPr>
        <p:txBody>
          <a:bodyPr wrap="square" rtlCol="0">
            <a:spAutoFit/>
          </a:bodyPr>
          <a:lstStyle/>
          <a:p>
            <a:r>
              <a:rPr lang="en-US" sz="1200" dirty="0" smtClean="0">
                <a:solidFill>
                  <a:srgbClr val="FF0000"/>
                </a:solidFill>
              </a:rPr>
              <a:t>http://sdusd-newsfeed.blogspot.com/2010/04/promoting-positive-behavior.html</a:t>
            </a:r>
            <a:endParaRPr lang="en-US" sz="1200" dirty="0">
              <a:solidFill>
                <a:srgbClr val="FF0000"/>
              </a:solidFill>
            </a:endParaRPr>
          </a:p>
        </p:txBody>
      </p:sp>
      <p:sp>
        <p:nvSpPr>
          <p:cNvPr id="11" name="TextBox 10"/>
          <p:cNvSpPr txBox="1"/>
          <p:nvPr/>
        </p:nvSpPr>
        <p:spPr>
          <a:xfrm>
            <a:off x="5867400" y="4267200"/>
            <a:ext cx="3276600" cy="276999"/>
          </a:xfrm>
          <a:prstGeom prst="rect">
            <a:avLst/>
          </a:prstGeom>
          <a:noFill/>
        </p:spPr>
        <p:txBody>
          <a:bodyPr wrap="square" rtlCol="0">
            <a:spAutoFit/>
          </a:bodyPr>
          <a:lstStyle/>
          <a:p>
            <a:r>
              <a:rPr lang="en-US" sz="1200" b="1" dirty="0" smtClean="0"/>
              <a:t>Members of Taft Middle School’s  PBIS team</a:t>
            </a:r>
            <a:endParaRPr lang="en-US" sz="12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Effective Strategies: cont’d</a:t>
            </a:r>
            <a:endParaRPr lang="en-US" dirty="0"/>
          </a:p>
        </p:txBody>
      </p:sp>
      <p:sp>
        <p:nvSpPr>
          <p:cNvPr id="6" name="Content Placeholder 4"/>
          <p:cNvSpPr>
            <a:spLocks noGrp="1"/>
          </p:cNvSpPr>
          <p:nvPr>
            <p:ph idx="1"/>
          </p:nvPr>
        </p:nvSpPr>
        <p:spPr/>
        <p:txBody>
          <a:bodyPr>
            <a:normAutofit fontScale="62500" lnSpcReduction="20000"/>
          </a:bodyPr>
          <a:lstStyle/>
          <a:p>
            <a:pPr lvl="0"/>
            <a:r>
              <a:rPr lang="en-US" b="1" dirty="0" smtClean="0"/>
              <a:t>Proactive Intervention</a:t>
            </a:r>
            <a:endParaRPr lang="en-US" dirty="0" smtClean="0"/>
          </a:p>
          <a:p>
            <a:r>
              <a:rPr lang="en-US" b="1" dirty="0" smtClean="0"/>
              <a:t>	</a:t>
            </a:r>
            <a:r>
              <a:rPr lang="en-US" dirty="0" smtClean="0"/>
              <a:t>Know your students, know their tendencies, and know what triggers their inappropriate behaviors.  If you as the teacher are able to be proactive in recognizing what’s triggering a student’s negative behavior, you can remove the student from the situation that could trigger an escalation. </a:t>
            </a:r>
            <a:endParaRPr lang="en-US" dirty="0" smtClean="0"/>
          </a:p>
          <a:p>
            <a:pPr lvl="0"/>
            <a:r>
              <a:rPr lang="en-US" b="1" dirty="0" smtClean="0"/>
              <a:t>Clear and Direct Instruction</a:t>
            </a:r>
            <a:endParaRPr lang="en-US" dirty="0" smtClean="0"/>
          </a:p>
          <a:p>
            <a:r>
              <a:rPr lang="en-US" b="1" dirty="0" smtClean="0"/>
              <a:t>	</a:t>
            </a:r>
            <a:r>
              <a:rPr lang="en-US" dirty="0" smtClean="0"/>
              <a:t>Having a clear and direct approach to instruction is imperative when working with students in special education.  Stressing instruction with small steps, plenty of feedback and a lot of review will help the progress of students’ academic achievement. </a:t>
            </a:r>
            <a:endParaRPr lang="en-US" dirty="0" smtClean="0"/>
          </a:p>
          <a:p>
            <a:pPr lvl="0"/>
            <a:r>
              <a:rPr lang="en-US" b="1" dirty="0" smtClean="0"/>
              <a:t>Teacher Praise</a:t>
            </a:r>
            <a:endParaRPr lang="en-US" dirty="0" smtClean="0"/>
          </a:p>
          <a:p>
            <a:r>
              <a:rPr lang="en-US" b="1" dirty="0" smtClean="0"/>
              <a:t>	</a:t>
            </a:r>
            <a:r>
              <a:rPr lang="en-US" dirty="0" smtClean="0"/>
              <a:t>Teacher praise is a very powerful tool in motivating good behavior and academic achievement to all students, especially students with emotional and behavioral </a:t>
            </a:r>
            <a:r>
              <a:rPr lang="en-US" dirty="0" smtClean="0"/>
              <a:t>disorders. Drawing </a:t>
            </a:r>
            <a:r>
              <a:rPr lang="en-US" dirty="0" smtClean="0"/>
              <a:t>attention and giving praise to a student who is behaving appropriately reinforces those behaviors and encourages them to continue.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Beneficial Technology</a:t>
            </a:r>
            <a:endParaRPr lang="en-US" dirty="0"/>
          </a:p>
        </p:txBody>
      </p:sp>
      <p:sp>
        <p:nvSpPr>
          <p:cNvPr id="3" name="Subtitle 2"/>
          <p:cNvSpPr>
            <a:spLocks noGrp="1"/>
          </p:cNvSpPr>
          <p:nvPr>
            <p:ph idx="1"/>
          </p:nvPr>
        </p:nvSpPr>
        <p:spPr>
          <a:xfrm>
            <a:off x="4495800" y="1775191"/>
            <a:ext cx="4191000" cy="4625609"/>
          </a:xfrm>
        </p:spPr>
        <p:txBody>
          <a:bodyPr>
            <a:normAutofit fontScale="85000" lnSpcReduction="20000"/>
          </a:bodyPr>
          <a:lstStyle/>
          <a:p>
            <a:r>
              <a:rPr lang="en-US" dirty="0" smtClean="0"/>
              <a:t>Graphic Organizers:</a:t>
            </a:r>
          </a:p>
          <a:p>
            <a:r>
              <a:rPr lang="en-US" dirty="0" smtClean="0"/>
              <a:t>Reduces or eliminates frustration by allowing students to visually organize their thoughts</a:t>
            </a:r>
          </a:p>
          <a:p>
            <a:r>
              <a:rPr lang="en-US" dirty="0" smtClean="0"/>
              <a:t>May help improve writing or speech skills</a:t>
            </a:r>
          </a:p>
          <a:p>
            <a:r>
              <a:rPr lang="en-US" dirty="0" smtClean="0"/>
              <a:t>Allows students to clearly identify connections between ideas</a:t>
            </a:r>
          </a:p>
          <a:p>
            <a:r>
              <a:rPr lang="en-US" dirty="0" smtClean="0"/>
              <a:t>Helps students to edit their thoughts prior to writing them </a:t>
            </a:r>
          </a:p>
          <a:p>
            <a:endParaRPr lang="en-US" dirty="0"/>
          </a:p>
        </p:txBody>
      </p:sp>
      <p:pic>
        <p:nvPicPr>
          <p:cNvPr id="5122" name="Picture 2"/>
          <p:cNvPicPr>
            <a:picLocks noChangeAspect="1" noChangeArrowheads="1"/>
          </p:cNvPicPr>
          <p:nvPr/>
        </p:nvPicPr>
        <p:blipFill>
          <a:blip r:embed="rId2" cstate="print"/>
          <a:srcRect/>
          <a:stretch>
            <a:fillRect/>
          </a:stretch>
        </p:blipFill>
        <p:spPr bwMode="auto">
          <a:xfrm>
            <a:off x="304800" y="2209800"/>
            <a:ext cx="3810000" cy="3124200"/>
          </a:xfrm>
          <a:prstGeom prst="rect">
            <a:avLst/>
          </a:prstGeom>
          <a:noFill/>
          <a:ln w="9525">
            <a:noFill/>
            <a:miter lim="800000"/>
            <a:headEnd/>
            <a:tailEnd/>
          </a:ln>
        </p:spPr>
      </p:pic>
      <p:sp>
        <p:nvSpPr>
          <p:cNvPr id="6" name="Rectangle 5"/>
          <p:cNvSpPr/>
          <p:nvPr/>
        </p:nvSpPr>
        <p:spPr>
          <a:xfrm rot="16200000">
            <a:off x="-1918900" y="2985701"/>
            <a:ext cx="4572000" cy="276999"/>
          </a:xfrm>
          <a:prstGeom prst="rect">
            <a:avLst/>
          </a:prstGeom>
        </p:spPr>
        <p:txBody>
          <a:bodyPr wrap="square">
            <a:spAutoFit/>
          </a:bodyPr>
          <a:lstStyle/>
          <a:p>
            <a:r>
              <a:rPr lang="en-US" sz="1200" dirty="0" smtClean="0">
                <a:solidFill>
                  <a:srgbClr val="FF0000"/>
                </a:solidFill>
              </a:rPr>
              <a:t>http://www.myfreshplans.com/images/z103566796.gif</a:t>
            </a:r>
            <a:endParaRPr lang="en-US" sz="1200" dirty="0">
              <a:solidFill>
                <a:srgbClr val="FF0000"/>
              </a:solidFill>
            </a:endParaRPr>
          </a:p>
        </p:txBody>
      </p:sp>
      <p:sp>
        <p:nvSpPr>
          <p:cNvPr id="7" name="TextBox 6"/>
          <p:cNvSpPr txBox="1"/>
          <p:nvPr/>
        </p:nvSpPr>
        <p:spPr>
          <a:xfrm>
            <a:off x="457200" y="5257800"/>
            <a:ext cx="3352800" cy="276999"/>
          </a:xfrm>
          <a:prstGeom prst="rect">
            <a:avLst/>
          </a:prstGeom>
          <a:noFill/>
        </p:spPr>
        <p:txBody>
          <a:bodyPr wrap="square" rtlCol="0">
            <a:spAutoFit/>
          </a:bodyPr>
          <a:lstStyle/>
          <a:p>
            <a:r>
              <a:rPr lang="en-US" sz="1200" b="1" dirty="0" smtClean="0"/>
              <a:t>Example of a Graphic Organizer</a:t>
            </a:r>
            <a:endParaRPr lang="en-US" sz="120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1186</TotalTime>
  <Words>990</Words>
  <Application>Microsoft Office PowerPoint</Application>
  <PresentationFormat>On-screen Show (4:3)</PresentationFormat>
  <Paragraphs>118</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Module</vt:lpstr>
      <vt:lpstr>Emotional and Behavioral Disorders</vt:lpstr>
      <vt:lpstr>What is an Emotional and Behavioral Disorder?</vt:lpstr>
      <vt:lpstr>Case History: Brian</vt:lpstr>
      <vt:lpstr>Case History: Jordan</vt:lpstr>
      <vt:lpstr>Setting the Stage for Strong Standards: Elements of a Safe and Orderly School </vt:lpstr>
      <vt:lpstr>Critical Educational Program Components for Students with Emotional and Behavioral Disorders: Science, Policy, and Practice</vt:lpstr>
      <vt:lpstr>Effective Strategies</vt:lpstr>
      <vt:lpstr>Effective Strategies: cont’d</vt:lpstr>
      <vt:lpstr>Beneficial Technology</vt:lpstr>
      <vt:lpstr>References</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Emotional and Behavioral Disorders</dc:title>
  <dc:creator>Lauren</dc:creator>
  <cp:lastModifiedBy>Lauren</cp:lastModifiedBy>
  <cp:revision>48</cp:revision>
  <dcterms:created xsi:type="dcterms:W3CDTF">2011-05-15T23:40:33Z</dcterms:created>
  <dcterms:modified xsi:type="dcterms:W3CDTF">2011-05-16T19:26:46Z</dcterms:modified>
</cp:coreProperties>
</file>