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65" r:id="rId6"/>
    <p:sldId id="266" r:id="rId7"/>
    <p:sldId id="259" r:id="rId8"/>
    <p:sldId id="263" r:id="rId9"/>
    <p:sldId id="264" r:id="rId10"/>
    <p:sldId id="260" r:id="rId11"/>
    <p:sldId id="267" r:id="rId12"/>
    <p:sldId id="268" r:id="rId13"/>
    <p:sldId id="262"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05" y="1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4589CC8-20D4-45A9-81C2-A2377E3AAF56}"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5D01F-D07F-4C46-B298-1AD5EFF7F5C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89CC8-20D4-45A9-81C2-A2377E3AAF56}"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89CC8-20D4-45A9-81C2-A2377E3AAF56}"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89CC8-20D4-45A9-81C2-A2377E3AAF56}" type="datetimeFigureOut">
              <a:rPr lang="en-US" smtClean="0"/>
              <a:pPr/>
              <a:t>3/5/2012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4589CC8-20D4-45A9-81C2-A2377E3AAF56}" type="datetimeFigureOut">
              <a:rPr lang="en-US" smtClean="0"/>
              <a:pPr/>
              <a:t>3/5/2012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1D5D01F-D07F-4C46-B298-1AD5EFF7F5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89CC8-20D4-45A9-81C2-A2377E3AAF56}"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89CC8-20D4-45A9-81C2-A2377E3AAF56}" type="datetimeFigureOut">
              <a:rPr lang="en-US" smtClean="0"/>
              <a:pPr/>
              <a:t>3/5/2012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89CC8-20D4-45A9-81C2-A2377E3AAF56}" type="datetimeFigureOut">
              <a:rPr lang="en-US" smtClean="0"/>
              <a:pPr/>
              <a:t>3/5/2012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89CC8-20D4-45A9-81C2-A2377E3AAF56}" type="datetimeFigureOut">
              <a:rPr lang="en-US" smtClean="0"/>
              <a:pPr/>
              <a:t>3/5/2012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5D01F-D07F-4C46-B298-1AD5EFF7F5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589CC8-20D4-45A9-81C2-A2377E3AAF56}"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5D01F-D07F-4C46-B298-1AD5EFF7F5C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4589CC8-20D4-45A9-81C2-A2377E3AAF56}" type="datetimeFigureOut">
              <a:rPr lang="en-US" smtClean="0"/>
              <a:pPr/>
              <a:t>3/5/2012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5D01F-D07F-4C46-B298-1AD5EFF7F5C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4589CC8-20D4-45A9-81C2-A2377E3AAF56}" type="datetimeFigureOut">
              <a:rPr lang="en-US" smtClean="0"/>
              <a:pPr/>
              <a:t>3/5/2012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1D5D01F-D07F-4C46-B298-1AD5EFF7F5C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Collaboration Presentation</a:t>
            </a:r>
            <a:endParaRPr lang="en-US" dirty="0"/>
          </a:p>
        </p:txBody>
      </p:sp>
      <p:sp>
        <p:nvSpPr>
          <p:cNvPr id="3" name="Subtitle 2"/>
          <p:cNvSpPr>
            <a:spLocks noGrp="1"/>
          </p:cNvSpPr>
          <p:nvPr>
            <p:ph type="subTitle" idx="1"/>
          </p:nvPr>
        </p:nvSpPr>
        <p:spPr/>
        <p:txBody>
          <a:bodyPr/>
          <a:lstStyle/>
          <a:p>
            <a:r>
              <a:rPr lang="en-US" dirty="0" smtClean="0"/>
              <a:t>By Tosha, Lauren, Collin, and Kevin</a:t>
            </a:r>
            <a:endParaRPr lang="en-US" dirty="0"/>
          </a:p>
        </p:txBody>
      </p:sp>
    </p:spTree>
    <p:extLst>
      <p:ext uri="{BB962C8B-B14F-4D97-AF65-F5344CB8AC3E}">
        <p14:creationId xmlns:p14="http://schemas.microsoft.com/office/powerpoint/2010/main" xmlns="" val="227271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Therapy in School</a:t>
            </a:r>
            <a:endParaRPr lang="en-US" dirty="0"/>
          </a:p>
        </p:txBody>
      </p:sp>
      <p:sp>
        <p:nvSpPr>
          <p:cNvPr id="3" name="Content Placeholder 2"/>
          <p:cNvSpPr>
            <a:spLocks noGrp="1"/>
          </p:cNvSpPr>
          <p:nvPr>
            <p:ph idx="1"/>
          </p:nvPr>
        </p:nvSpPr>
        <p:spPr/>
        <p:txBody>
          <a:bodyPr/>
          <a:lstStyle/>
          <a:p>
            <a:r>
              <a:rPr lang="en-US" dirty="0" smtClean="0"/>
              <a:t>Using Non-verbal Graphic Mirroring creates a support system for our students. When students trust educators, the communication channels can open up and goals can be achieved.</a:t>
            </a:r>
          </a:p>
          <a:p>
            <a:r>
              <a:rPr lang="en-US" dirty="0" smtClean="0"/>
              <a:t>FOSTER CARE</a:t>
            </a:r>
          </a:p>
          <a:p>
            <a:pPr marL="0" indent="0">
              <a:buNone/>
            </a:pPr>
            <a:endParaRPr lang="en-US" dirty="0"/>
          </a:p>
        </p:txBody>
      </p:sp>
    </p:spTree>
    <p:extLst>
      <p:ext uri="{BB962C8B-B14F-4D97-AF65-F5344CB8AC3E}">
        <p14:creationId xmlns:p14="http://schemas.microsoft.com/office/powerpoint/2010/main" xmlns="" val="230363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Therapy in School</a:t>
            </a:r>
            <a:endParaRPr lang="en-US" dirty="0"/>
          </a:p>
        </p:txBody>
      </p:sp>
      <p:sp>
        <p:nvSpPr>
          <p:cNvPr id="3" name="Content Placeholder 2"/>
          <p:cNvSpPr>
            <a:spLocks noGrp="1"/>
          </p:cNvSpPr>
          <p:nvPr>
            <p:ph idx="1"/>
          </p:nvPr>
        </p:nvSpPr>
        <p:spPr/>
        <p:txBody>
          <a:bodyPr/>
          <a:lstStyle/>
          <a:p>
            <a:r>
              <a:rPr lang="en-US" dirty="0" smtClean="0"/>
              <a:t>Acting as a graphic secretary for a student is a tremendous technique for any child, but especially a child that has difficulty with spontaneous techniques.</a:t>
            </a:r>
          </a:p>
          <a:p>
            <a:r>
              <a:rPr lang="en-US" dirty="0" smtClean="0"/>
              <a:t>PARA</a:t>
            </a:r>
            <a:endParaRPr lang="en-US" dirty="0"/>
          </a:p>
        </p:txBody>
      </p:sp>
    </p:spTree>
    <p:extLst>
      <p:ext uri="{BB962C8B-B14F-4D97-AF65-F5344CB8AC3E}">
        <p14:creationId xmlns:p14="http://schemas.microsoft.com/office/powerpoint/2010/main" xmlns="" val="301629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Therapy in School</a:t>
            </a:r>
            <a:endParaRPr lang="en-US" dirty="0"/>
          </a:p>
        </p:txBody>
      </p:sp>
      <p:sp>
        <p:nvSpPr>
          <p:cNvPr id="3" name="Content Placeholder 2"/>
          <p:cNvSpPr>
            <a:spLocks noGrp="1"/>
          </p:cNvSpPr>
          <p:nvPr>
            <p:ph idx="1"/>
          </p:nvPr>
        </p:nvSpPr>
        <p:spPr/>
        <p:txBody>
          <a:bodyPr>
            <a:normAutofit/>
          </a:bodyPr>
          <a:lstStyle/>
          <a:p>
            <a:r>
              <a:rPr lang="en-US" dirty="0" smtClean="0"/>
              <a:t>Art therapy can be viewed as a special kind of learning that deals with a person’s inner world and the immediate outside world, resulting in both emotional and cognitive benefits.</a:t>
            </a:r>
            <a:endParaRPr lang="en-US" dirty="0" smtClean="0"/>
          </a:p>
          <a:p>
            <a:r>
              <a:rPr lang="en-US" dirty="0"/>
              <a:t>T</a:t>
            </a:r>
            <a:r>
              <a:rPr lang="en-US" dirty="0" smtClean="0"/>
              <a:t>osha: Maintaining good relationships</a:t>
            </a:r>
          </a:p>
          <a:p>
            <a:pPr lvl="1"/>
            <a:r>
              <a:rPr lang="en-US" dirty="0" smtClean="0"/>
              <a:t>Helps provide support/resources</a:t>
            </a:r>
            <a:endParaRPr lang="en-US" dirty="0"/>
          </a:p>
          <a:p>
            <a:pPr lvl="1"/>
            <a:r>
              <a:rPr lang="en-US" dirty="0" smtClean="0"/>
              <a:t>Helps the child succeed</a:t>
            </a:r>
          </a:p>
        </p:txBody>
      </p:sp>
    </p:spTree>
    <p:extLst>
      <p:ext uri="{BB962C8B-B14F-4D97-AF65-F5344CB8AC3E}">
        <p14:creationId xmlns:p14="http://schemas.microsoft.com/office/powerpoint/2010/main" xmlns="" val="135785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Collaborating with Individually Assigned Paraprofessionals</a:t>
            </a:r>
            <a:endParaRPr lang="en-US" dirty="0"/>
          </a:p>
        </p:txBody>
      </p:sp>
      <p:sp>
        <p:nvSpPr>
          <p:cNvPr id="3" name="Content Placeholder 2"/>
          <p:cNvSpPr>
            <a:spLocks noGrp="1"/>
          </p:cNvSpPr>
          <p:nvPr>
            <p:ph idx="1"/>
          </p:nvPr>
        </p:nvSpPr>
        <p:spPr/>
        <p:txBody>
          <a:bodyPr/>
          <a:lstStyle/>
          <a:p>
            <a:r>
              <a:rPr lang="en-US" dirty="0" smtClean="0"/>
              <a:t>A fundamental concept is for teachers to focus not on lightening their heavy work load but on meeting the individual needs of all students.</a:t>
            </a:r>
          </a:p>
          <a:p>
            <a:r>
              <a:rPr lang="en-US" dirty="0" smtClean="0"/>
              <a:t>Tosha: Most foster children have gone through traumatic experiences </a:t>
            </a:r>
          </a:p>
          <a:p>
            <a:pPr lvl="1"/>
            <a:r>
              <a:rPr lang="en-US" dirty="0" smtClean="0"/>
              <a:t>LD</a:t>
            </a:r>
          </a:p>
          <a:p>
            <a:pPr lvl="1"/>
            <a:r>
              <a:rPr lang="en-US" dirty="0" smtClean="0"/>
              <a:t>Need a safe environment </a:t>
            </a:r>
          </a:p>
          <a:p>
            <a:pPr lvl="1"/>
            <a:endParaRPr lang="en-US" dirty="0" smtClean="0"/>
          </a:p>
          <a:p>
            <a:pPr lvl="1"/>
            <a:endParaRPr lang="en-US" dirty="0" smtClean="0"/>
          </a:p>
        </p:txBody>
      </p:sp>
    </p:spTree>
    <p:extLst>
      <p:ext uri="{BB962C8B-B14F-4D97-AF65-F5344CB8AC3E}">
        <p14:creationId xmlns:p14="http://schemas.microsoft.com/office/powerpoint/2010/main" xmlns="" val="1325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Collaborating with Individually Assigned Paraprofessionals</a:t>
            </a:r>
            <a:endParaRPr lang="en-US" dirty="0"/>
          </a:p>
        </p:txBody>
      </p:sp>
      <p:sp>
        <p:nvSpPr>
          <p:cNvPr id="3" name="Content Placeholder 2"/>
          <p:cNvSpPr>
            <a:spLocks noGrp="1"/>
          </p:cNvSpPr>
          <p:nvPr>
            <p:ph idx="1"/>
          </p:nvPr>
        </p:nvSpPr>
        <p:spPr/>
        <p:txBody>
          <a:bodyPr/>
          <a:lstStyle/>
          <a:p>
            <a:r>
              <a:rPr lang="en-US" dirty="0" smtClean="0"/>
              <a:t>Teachers need to be proficient in providing paraprofessionals with the right opportunities to become contributing educational team members. </a:t>
            </a:r>
          </a:p>
          <a:p>
            <a:r>
              <a:rPr lang="en-US" dirty="0" smtClean="0"/>
              <a:t>Lauren: Letting an individual have creative freedom is a very liberating experience</a:t>
            </a:r>
          </a:p>
          <a:p>
            <a:pPr lvl="1"/>
            <a:r>
              <a:rPr lang="en-US" dirty="0" smtClean="0"/>
              <a:t>Anyone can benefit from it and it’s easy to do</a:t>
            </a:r>
          </a:p>
          <a:p>
            <a:pPr lvl="1"/>
            <a:r>
              <a:rPr lang="en-US" dirty="0" smtClean="0"/>
              <a:t>Creative freedom increases feelings of empowerment</a:t>
            </a:r>
          </a:p>
          <a:p>
            <a:pPr lvl="1"/>
            <a:endParaRPr lang="en-US" dirty="0" smtClean="0"/>
          </a:p>
          <a:p>
            <a:pPr marL="0" indent="0">
              <a:buNone/>
            </a:pPr>
            <a:endParaRPr lang="en-US" dirty="0"/>
          </a:p>
        </p:txBody>
      </p:sp>
    </p:spTree>
    <p:extLst>
      <p:ext uri="{BB962C8B-B14F-4D97-AF65-F5344CB8AC3E}">
        <p14:creationId xmlns:p14="http://schemas.microsoft.com/office/powerpoint/2010/main" xmlns="" val="109002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Collaborating with Individually Assigned Paraprofessionals</a:t>
            </a:r>
            <a:endParaRPr lang="en-US" dirty="0"/>
          </a:p>
        </p:txBody>
      </p:sp>
      <p:sp>
        <p:nvSpPr>
          <p:cNvPr id="3" name="Content Placeholder 2"/>
          <p:cNvSpPr>
            <a:spLocks noGrp="1"/>
          </p:cNvSpPr>
          <p:nvPr>
            <p:ph idx="1"/>
          </p:nvPr>
        </p:nvSpPr>
        <p:spPr/>
        <p:txBody>
          <a:bodyPr/>
          <a:lstStyle/>
          <a:p>
            <a:r>
              <a:rPr lang="en-US" dirty="0" smtClean="0"/>
              <a:t>Teachers need know how to solve common problems in the classroom when working with paraprofessionals. </a:t>
            </a:r>
          </a:p>
          <a:p>
            <a:pPr lvl="1"/>
            <a:r>
              <a:rPr lang="en-US" dirty="0" smtClean="0"/>
              <a:t>One example is differentiated between facilitating learning rather than interfering.</a:t>
            </a:r>
          </a:p>
          <a:p>
            <a:r>
              <a:rPr lang="en-US" dirty="0" smtClean="0"/>
              <a:t>Kevin</a:t>
            </a:r>
            <a:endParaRPr lang="en-US" dirty="0"/>
          </a:p>
        </p:txBody>
      </p:sp>
    </p:spTree>
    <p:extLst>
      <p:ext uri="{BB962C8B-B14F-4D97-AF65-F5344CB8AC3E}">
        <p14:creationId xmlns:p14="http://schemas.microsoft.com/office/powerpoint/2010/main" xmlns="" val="382112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096962"/>
          </a:xfrm>
        </p:spPr>
        <p:txBody>
          <a:bodyPr/>
          <a:lstStyle/>
          <a:p>
            <a:r>
              <a:rPr lang="en-US" dirty="0" smtClean="0"/>
              <a:t>Intro</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dirty="0" smtClean="0"/>
              <a:t>Kevin –Foster Families</a:t>
            </a:r>
          </a:p>
          <a:p>
            <a:pPr lvl="1"/>
            <a:r>
              <a:rPr lang="en-US" sz="1600" dirty="0" smtClean="0"/>
              <a:t>In order to help prepare foster families for their experience, this paper will briefly review the responsibilities, statistically based expectations, the impact of foster care, its rewards, hardships, and resources available to families.</a:t>
            </a:r>
          </a:p>
          <a:p>
            <a:r>
              <a:rPr lang="en-US" dirty="0" smtClean="0"/>
              <a:t>Tosha –Foster Care Strategies</a:t>
            </a:r>
          </a:p>
          <a:p>
            <a:pPr lvl="1"/>
            <a:r>
              <a:rPr lang="en-US" sz="1600" dirty="0" smtClean="0"/>
              <a:t>Considerations for first time foster families, who foster children with learning disabilities. </a:t>
            </a:r>
          </a:p>
          <a:p>
            <a:r>
              <a:rPr lang="en-US" dirty="0" smtClean="0"/>
              <a:t>Lauren –Art Therapy in Schools</a:t>
            </a:r>
          </a:p>
          <a:p>
            <a:pPr lvl="1"/>
            <a:r>
              <a:rPr lang="en-US" sz="1600" dirty="0" smtClean="0"/>
              <a:t>When art therapy is utilized by educators, there are cognitive and emotional benefits for the students. This discussion focuses on those benefits and the therapeutic processes used.</a:t>
            </a:r>
          </a:p>
          <a:p>
            <a:r>
              <a:rPr lang="en-US" dirty="0" smtClean="0"/>
              <a:t>Collin –Collaboration with Paraprofessionals</a:t>
            </a:r>
          </a:p>
          <a:p>
            <a:pPr lvl="1"/>
            <a:r>
              <a:rPr lang="en-US" sz="1600" dirty="0" smtClean="0"/>
              <a:t>When teachers are collaborating with individually assigned paraprofessionals it is important to focus on student needs, have specific competencies, and know how to solve common problems.</a:t>
            </a:r>
            <a:endParaRPr lang="en-US" sz="1600" dirty="0"/>
          </a:p>
        </p:txBody>
      </p:sp>
    </p:spTree>
    <p:extLst>
      <p:ext uri="{BB962C8B-B14F-4D97-AF65-F5344CB8AC3E}">
        <p14:creationId xmlns:p14="http://schemas.microsoft.com/office/powerpoint/2010/main" xmlns="" val="398129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Engagement</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t>You are all teachers learning about our collaborated research. </a:t>
            </a:r>
          </a:p>
          <a:p>
            <a:r>
              <a:rPr lang="en-US" dirty="0" smtClean="0"/>
              <a:t>A variation of joint nonverbal conversation drawing will be used for your active participation.</a:t>
            </a:r>
          </a:p>
          <a:p>
            <a:pPr lvl="1"/>
            <a:r>
              <a:rPr lang="en-US" dirty="0" smtClean="0"/>
              <a:t>Your going to be working in pairs. You will be silently drawing a picture together about what you have learned on each topic. </a:t>
            </a:r>
          </a:p>
          <a:p>
            <a:pPr lvl="1"/>
            <a:r>
              <a:rPr lang="en-US" dirty="0" smtClean="0"/>
              <a:t>At the end of each topic you will present your drawing.</a:t>
            </a:r>
          </a:p>
          <a:p>
            <a:pPr lvl="1"/>
            <a:r>
              <a:rPr lang="en-US" dirty="0" smtClean="0"/>
              <a:t>You must pick one type of utensil for topic</a:t>
            </a:r>
          </a:p>
        </p:txBody>
      </p:sp>
    </p:spTree>
    <p:extLst>
      <p:ext uri="{BB962C8B-B14F-4D97-AF65-F5344CB8AC3E}">
        <p14:creationId xmlns:p14="http://schemas.microsoft.com/office/powerpoint/2010/main" xmlns="" val="3150004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Families</a:t>
            </a:r>
            <a:endParaRPr lang="en-US" dirty="0"/>
          </a:p>
        </p:txBody>
      </p:sp>
      <p:sp>
        <p:nvSpPr>
          <p:cNvPr id="3" name="Content Placeholder 2"/>
          <p:cNvSpPr>
            <a:spLocks noGrp="1"/>
          </p:cNvSpPr>
          <p:nvPr>
            <p:ph idx="1"/>
          </p:nvPr>
        </p:nvSpPr>
        <p:spPr/>
        <p:txBody>
          <a:bodyPr>
            <a:normAutofit/>
          </a:bodyPr>
          <a:lstStyle/>
          <a:p>
            <a:r>
              <a:rPr lang="en-US" dirty="0" smtClean="0"/>
              <a:t>Having </a:t>
            </a:r>
            <a:r>
              <a:rPr lang="en-US" dirty="0"/>
              <a:t>s</a:t>
            </a:r>
            <a:r>
              <a:rPr lang="en-US" dirty="0" smtClean="0"/>
              <a:t>tatistical information on being a </a:t>
            </a:r>
            <a:r>
              <a:rPr lang="en-US" dirty="0"/>
              <a:t>f</a:t>
            </a:r>
            <a:r>
              <a:rPr lang="en-US" dirty="0" smtClean="0"/>
              <a:t>oster family will be helpful for understanding the reasons of becoming one.</a:t>
            </a:r>
          </a:p>
          <a:p>
            <a:r>
              <a:rPr lang="en-US" dirty="0" smtClean="0"/>
              <a:t>Tosha: There are 560,000 children in foster care</a:t>
            </a:r>
          </a:p>
          <a:p>
            <a:pPr lvl="1"/>
            <a:r>
              <a:rPr lang="en-US" dirty="0" smtClean="0"/>
              <a:t>On average, 3 yrs. in the system and change placements 4 times </a:t>
            </a:r>
          </a:p>
          <a:p>
            <a:pPr lvl="1"/>
            <a:r>
              <a:rPr lang="en-US" dirty="0" smtClean="0"/>
              <a:t>over half have a learning disability</a:t>
            </a:r>
          </a:p>
          <a:p>
            <a:pPr lvl="1"/>
            <a:r>
              <a:rPr lang="en-US" dirty="0" smtClean="0"/>
              <a:t>¾ of come from neglect or abusive situations </a:t>
            </a:r>
          </a:p>
          <a:p>
            <a:pPr lvl="1"/>
            <a:endParaRPr lang="en-US" dirty="0" smtClean="0"/>
          </a:p>
        </p:txBody>
      </p:sp>
    </p:spTree>
    <p:extLst>
      <p:ext uri="{BB962C8B-B14F-4D97-AF65-F5344CB8AC3E}">
        <p14:creationId xmlns:p14="http://schemas.microsoft.com/office/powerpoint/2010/main" xmlns="" val="187776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Families Continued</a:t>
            </a:r>
            <a:endParaRPr lang="en-US" dirty="0"/>
          </a:p>
        </p:txBody>
      </p:sp>
      <p:sp>
        <p:nvSpPr>
          <p:cNvPr id="3" name="Content Placeholder 2"/>
          <p:cNvSpPr>
            <a:spLocks noGrp="1"/>
          </p:cNvSpPr>
          <p:nvPr>
            <p:ph idx="1"/>
          </p:nvPr>
        </p:nvSpPr>
        <p:spPr/>
        <p:txBody>
          <a:bodyPr/>
          <a:lstStyle/>
          <a:p>
            <a:r>
              <a:rPr lang="en-US" dirty="0"/>
              <a:t>U</a:t>
            </a:r>
            <a:r>
              <a:rPr lang="en-US" dirty="0" smtClean="0"/>
              <a:t>nderstanding </a:t>
            </a:r>
            <a:r>
              <a:rPr lang="en-US" dirty="0"/>
              <a:t>the most common hardships of fostering may aid families in weighing out whether fostering is right for them.  Behavior issues are the most common difficulty among foster families. </a:t>
            </a:r>
            <a:endParaRPr lang="en-US" dirty="0" smtClean="0"/>
          </a:p>
          <a:p>
            <a:r>
              <a:rPr lang="en-US" dirty="0" smtClean="0"/>
              <a:t>Collin</a:t>
            </a:r>
            <a:endParaRPr lang="en-US" dirty="0"/>
          </a:p>
        </p:txBody>
      </p:sp>
    </p:spTree>
    <p:extLst>
      <p:ext uri="{BB962C8B-B14F-4D97-AF65-F5344CB8AC3E}">
        <p14:creationId xmlns:p14="http://schemas.microsoft.com/office/powerpoint/2010/main" xmlns="" val="198633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Families Continued</a:t>
            </a:r>
            <a:endParaRPr lang="en-US" dirty="0"/>
          </a:p>
        </p:txBody>
      </p:sp>
      <p:sp>
        <p:nvSpPr>
          <p:cNvPr id="3" name="Content Placeholder 2"/>
          <p:cNvSpPr>
            <a:spLocks noGrp="1"/>
          </p:cNvSpPr>
          <p:nvPr>
            <p:ph idx="1"/>
          </p:nvPr>
        </p:nvSpPr>
        <p:spPr/>
        <p:txBody>
          <a:bodyPr/>
          <a:lstStyle/>
          <a:p>
            <a:r>
              <a:rPr lang="en-US" dirty="0"/>
              <a:t>With the right motives and skills, fostering is life changing for both the family and children</a:t>
            </a:r>
            <a:r>
              <a:rPr lang="en-US" dirty="0" smtClean="0"/>
              <a:t>.</a:t>
            </a:r>
          </a:p>
          <a:p>
            <a:r>
              <a:rPr lang="en-US" dirty="0" smtClean="0"/>
              <a:t>Lauren: Art therapy is a skill that helps any child—especially those going through trauma—and the families they live with.</a:t>
            </a:r>
          </a:p>
          <a:p>
            <a:pPr lvl="1"/>
            <a:r>
              <a:rPr lang="en-US" dirty="0" smtClean="0"/>
              <a:t>Teaches alternative communication methods</a:t>
            </a:r>
          </a:p>
          <a:p>
            <a:pPr lvl="1"/>
            <a:r>
              <a:rPr lang="en-US" dirty="0" smtClean="0"/>
              <a:t>It is a non-violent approach</a:t>
            </a:r>
          </a:p>
          <a:p>
            <a:pPr lvl="1"/>
            <a:r>
              <a:rPr lang="en-US" dirty="0" smtClean="0"/>
              <a:t>Tool used to teach teamwork and cooperation</a:t>
            </a:r>
          </a:p>
          <a:p>
            <a:pPr lvl="1"/>
            <a:endParaRPr lang="en-US" dirty="0" smtClean="0"/>
          </a:p>
          <a:p>
            <a:pPr lvl="1"/>
            <a:endParaRPr lang="en-US" dirty="0"/>
          </a:p>
        </p:txBody>
      </p:sp>
    </p:spTree>
    <p:extLst>
      <p:ext uri="{BB962C8B-B14F-4D97-AF65-F5344CB8AC3E}">
        <p14:creationId xmlns:p14="http://schemas.microsoft.com/office/powerpoint/2010/main" xmlns="" val="257250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Strategies</a:t>
            </a:r>
            <a:endParaRPr lang="en-US" dirty="0"/>
          </a:p>
        </p:txBody>
      </p:sp>
      <p:sp>
        <p:nvSpPr>
          <p:cNvPr id="3" name="Content Placeholder 2"/>
          <p:cNvSpPr>
            <a:spLocks noGrp="1"/>
          </p:cNvSpPr>
          <p:nvPr>
            <p:ph idx="1"/>
          </p:nvPr>
        </p:nvSpPr>
        <p:spPr/>
        <p:txBody>
          <a:bodyPr>
            <a:normAutofit/>
          </a:bodyPr>
          <a:lstStyle/>
          <a:p>
            <a:r>
              <a:rPr lang="en-US" dirty="0" smtClean="0"/>
              <a:t>Support Groups and Counseling- for the family and foster child, so they have someone who understands what they are going through</a:t>
            </a:r>
          </a:p>
          <a:p>
            <a:r>
              <a:rPr lang="en-US" dirty="0" smtClean="0"/>
              <a:t>Lauren: Art therapy is used much like a support group or counseling session, but without words.</a:t>
            </a:r>
          </a:p>
          <a:p>
            <a:pPr lvl="1"/>
            <a:r>
              <a:rPr lang="en-US" dirty="0" smtClean="0"/>
              <a:t>Sessions are structured heavily around the “safe environment” ideal</a:t>
            </a:r>
          </a:p>
          <a:p>
            <a:pPr lvl="1"/>
            <a:r>
              <a:rPr lang="en-US" dirty="0" smtClean="0"/>
              <a:t>Individualized to the needs of the patient</a:t>
            </a:r>
          </a:p>
          <a:p>
            <a:pPr lvl="1"/>
            <a:endParaRPr lang="en-US" dirty="0" smtClean="0"/>
          </a:p>
          <a:p>
            <a:pPr lvl="1"/>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111832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Strategies Cont.</a:t>
            </a:r>
            <a:endParaRPr lang="en-US" dirty="0"/>
          </a:p>
        </p:txBody>
      </p:sp>
      <p:sp>
        <p:nvSpPr>
          <p:cNvPr id="3" name="Content Placeholder 2"/>
          <p:cNvSpPr>
            <a:spLocks noGrp="1"/>
          </p:cNvSpPr>
          <p:nvPr>
            <p:ph idx="1"/>
          </p:nvPr>
        </p:nvSpPr>
        <p:spPr/>
        <p:txBody>
          <a:bodyPr/>
          <a:lstStyle/>
          <a:p>
            <a:r>
              <a:rPr lang="en-US" dirty="0" smtClean="0"/>
              <a:t>Welcoming with the Child-make the foster child feel wanted by people, provide clothes, favorite foods, school supplies etc.</a:t>
            </a:r>
          </a:p>
          <a:p>
            <a:r>
              <a:rPr lang="en-US" dirty="0" smtClean="0"/>
              <a:t>Collin</a:t>
            </a:r>
          </a:p>
          <a:p>
            <a:pPr marL="0" indent="0">
              <a:buNone/>
            </a:pPr>
            <a:endParaRPr lang="en-US" dirty="0" smtClean="0"/>
          </a:p>
        </p:txBody>
      </p:sp>
    </p:spTree>
    <p:extLst>
      <p:ext uri="{BB962C8B-B14F-4D97-AF65-F5344CB8AC3E}">
        <p14:creationId xmlns:p14="http://schemas.microsoft.com/office/powerpoint/2010/main" xmlns="" val="35716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Strategies Cont.</a:t>
            </a:r>
            <a:endParaRPr lang="en-US" dirty="0"/>
          </a:p>
        </p:txBody>
      </p:sp>
      <p:sp>
        <p:nvSpPr>
          <p:cNvPr id="3" name="Content Placeholder 2"/>
          <p:cNvSpPr>
            <a:spLocks noGrp="1"/>
          </p:cNvSpPr>
          <p:nvPr>
            <p:ph idx="1"/>
          </p:nvPr>
        </p:nvSpPr>
        <p:spPr/>
        <p:txBody>
          <a:bodyPr/>
          <a:lstStyle/>
          <a:p>
            <a:r>
              <a:rPr lang="en-US" dirty="0" smtClean="0"/>
              <a:t>Maintaining relationships with professionals working with the child- helps everyone understand exactly how the foster child is doing</a:t>
            </a:r>
          </a:p>
          <a:p>
            <a:r>
              <a:rPr lang="en-US" dirty="0" smtClean="0"/>
              <a:t>Kevin</a:t>
            </a:r>
            <a:endParaRPr lang="en-US" dirty="0"/>
          </a:p>
        </p:txBody>
      </p:sp>
    </p:spTree>
    <p:extLst>
      <p:ext uri="{BB962C8B-B14F-4D97-AF65-F5344CB8AC3E}">
        <p14:creationId xmlns:p14="http://schemas.microsoft.com/office/powerpoint/2010/main" xmlns="" val="1192671281"/>
      </p:ext>
    </p:extLst>
  </p:cSld>
  <p:clrMapOvr>
    <a:masterClrMapping/>
  </p:clrMapOvr>
</p:sld>
</file>

<file path=ppt/theme/theme1.xml><?xml version="1.0" encoding="utf-8"?>
<a:theme xmlns:a="http://schemas.openxmlformats.org/drawingml/2006/main" name="Thatch">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191</TotalTime>
  <Words>729</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Collaboration Presentation</vt:lpstr>
      <vt:lpstr>Intro</vt:lpstr>
      <vt:lpstr>Audience Engagement</vt:lpstr>
      <vt:lpstr>Foster Families</vt:lpstr>
      <vt:lpstr>Foster Families Continued</vt:lpstr>
      <vt:lpstr>Foster Families Continued</vt:lpstr>
      <vt:lpstr>Foster Care Strategies</vt:lpstr>
      <vt:lpstr>Foster Care Strategies Cont.</vt:lpstr>
      <vt:lpstr>Foster Care Strategies Cont.</vt:lpstr>
      <vt:lpstr>Art Therapy in School</vt:lpstr>
      <vt:lpstr>Art Therapy in School</vt:lpstr>
      <vt:lpstr>Art Therapy in School</vt:lpstr>
      <vt:lpstr>Collaborating with Individually Assigned Paraprofessionals</vt:lpstr>
      <vt:lpstr>Collaborating with Individually Assigned Paraprofessionals</vt:lpstr>
      <vt:lpstr>Collaborating with Individually Assigned Paraprofessionals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 Presentation</dc:title>
  <dc:creator>Collin</dc:creator>
  <cp:lastModifiedBy>Lauren</cp:lastModifiedBy>
  <cp:revision>30</cp:revision>
  <dcterms:created xsi:type="dcterms:W3CDTF">2012-03-05T19:43:11Z</dcterms:created>
  <dcterms:modified xsi:type="dcterms:W3CDTF">2012-03-06T01:51:04Z</dcterms:modified>
</cp:coreProperties>
</file>