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88" autoAdjust="0"/>
    <p:restoredTop sz="94660"/>
  </p:normalViewPr>
  <p:slideViewPr>
    <p:cSldViewPr>
      <p:cViewPr varScale="1">
        <p:scale>
          <a:sx n="51" d="100"/>
          <a:sy n="51" d="100"/>
        </p:scale>
        <p:origin x="-1166" y="-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80CB28-B9E7-41A6-B985-2865D24D2D03}" type="datetimeFigureOut">
              <a:rPr lang="en-US" smtClean="0"/>
              <a:t>1/30/2012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6F8BBD-7DAF-4AE4-8377-2EAF6C237ADB}"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poverty </a:t>
            </a:r>
          </a:p>
          <a:p>
            <a:r>
              <a:rPr lang="en-US" dirty="0" smtClean="0"/>
              <a:t>l. refuge-seeking </a:t>
            </a:r>
          </a:p>
          <a:p>
            <a:r>
              <a:rPr lang="en-US" dirty="0" smtClean="0"/>
              <a:t>m. sexual abuse </a:t>
            </a:r>
          </a:p>
          <a:p>
            <a:r>
              <a:rPr lang="en-US" dirty="0" smtClean="0"/>
              <a:t>n. surgically-induced trauma, i.e., amputations, brain tumors </a:t>
            </a:r>
          </a:p>
          <a:p>
            <a:r>
              <a:rPr lang="en-US" dirty="0" smtClean="0"/>
              <a:t>o. violent acts </a:t>
            </a:r>
          </a:p>
          <a:p>
            <a:r>
              <a:rPr lang="en-US" dirty="0" smtClean="0"/>
              <a:t>p. war/political conflicts </a:t>
            </a:r>
          </a:p>
          <a:p>
            <a:endParaRPr lang="en-US" dirty="0"/>
          </a:p>
        </p:txBody>
      </p:sp>
      <p:sp>
        <p:nvSpPr>
          <p:cNvPr id="4" name="Slide Number Placeholder 3"/>
          <p:cNvSpPr>
            <a:spLocks noGrp="1"/>
          </p:cNvSpPr>
          <p:nvPr>
            <p:ph type="sldNum" sz="quarter" idx="10"/>
          </p:nvPr>
        </p:nvSpPr>
        <p:spPr/>
        <p:txBody>
          <a:bodyPr/>
          <a:lstStyle/>
          <a:p>
            <a:fld id="{7C6F8BBD-7DAF-4AE4-8377-2EAF6C237ADB}" type="slidenum">
              <a:rPr lang="en-US" smtClean="0"/>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37492391-53AB-49C5-982C-343A71855519}" type="datetimeFigureOut">
              <a:rPr lang="en-US" smtClean="0"/>
              <a:t>1/30/2012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DB60A8F3-7A37-4025-9D88-1208C3BC482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492391-53AB-49C5-982C-343A71855519}" type="datetimeFigureOut">
              <a:rPr lang="en-US" smtClean="0"/>
              <a:t>1/30/2012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60A8F3-7A37-4025-9D88-1208C3BC482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37492391-53AB-49C5-982C-343A71855519}" type="datetimeFigureOut">
              <a:rPr lang="en-US" smtClean="0"/>
              <a:t>1/30/2012</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B60A8F3-7A37-4025-9D88-1208C3BC482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7492391-53AB-49C5-982C-343A71855519}" type="datetimeFigureOut">
              <a:rPr lang="en-US" smtClean="0"/>
              <a:t>1/30/2012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B60A8F3-7A37-4025-9D88-1208C3BC4823}"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37492391-53AB-49C5-982C-343A71855519}" type="datetimeFigureOut">
              <a:rPr lang="en-US" smtClean="0"/>
              <a:t>1/30/2012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B60A8F3-7A37-4025-9D88-1208C3BC4823}"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37492391-53AB-49C5-982C-343A71855519}" type="datetimeFigureOut">
              <a:rPr lang="en-US" smtClean="0"/>
              <a:t>1/30/2012</a:t>
            </a:fld>
            <a:endParaRPr lang="en-US"/>
          </a:p>
        </p:txBody>
      </p:sp>
      <p:sp>
        <p:nvSpPr>
          <p:cNvPr id="10" name="Slide Number Placeholder 9"/>
          <p:cNvSpPr>
            <a:spLocks noGrp="1"/>
          </p:cNvSpPr>
          <p:nvPr>
            <p:ph type="sldNum" sz="quarter" idx="16"/>
          </p:nvPr>
        </p:nvSpPr>
        <p:spPr/>
        <p:txBody>
          <a:bodyPr rtlCol="0"/>
          <a:lstStyle/>
          <a:p>
            <a:fld id="{DB60A8F3-7A37-4025-9D88-1208C3BC4823}"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37492391-53AB-49C5-982C-343A71855519}" type="datetimeFigureOut">
              <a:rPr lang="en-US" smtClean="0"/>
              <a:t>1/30/2012</a:t>
            </a:fld>
            <a:endParaRPr lang="en-US"/>
          </a:p>
        </p:txBody>
      </p:sp>
      <p:sp>
        <p:nvSpPr>
          <p:cNvPr id="12" name="Slide Number Placeholder 11"/>
          <p:cNvSpPr>
            <a:spLocks noGrp="1"/>
          </p:cNvSpPr>
          <p:nvPr>
            <p:ph type="sldNum" sz="quarter" idx="16"/>
          </p:nvPr>
        </p:nvSpPr>
        <p:spPr/>
        <p:txBody>
          <a:bodyPr rtlCol="0"/>
          <a:lstStyle/>
          <a:p>
            <a:fld id="{DB60A8F3-7A37-4025-9D88-1208C3BC4823}"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7492391-53AB-49C5-982C-343A71855519}" type="datetimeFigureOut">
              <a:rPr lang="en-US" smtClean="0"/>
              <a:t>1/30/2012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B60A8F3-7A37-4025-9D88-1208C3BC482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492391-53AB-49C5-982C-343A71855519}" type="datetimeFigureOut">
              <a:rPr lang="en-US" smtClean="0"/>
              <a:t>1/30/2012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B60A8F3-7A37-4025-9D88-1208C3BC482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7492391-53AB-49C5-982C-343A71855519}" type="datetimeFigureOut">
              <a:rPr lang="en-US" smtClean="0"/>
              <a:t>1/30/2012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B60A8F3-7A37-4025-9D88-1208C3BC4823}"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37492391-53AB-49C5-982C-343A71855519}" type="datetimeFigureOut">
              <a:rPr lang="en-US" smtClean="0"/>
              <a:t>1/30/2012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B60A8F3-7A37-4025-9D88-1208C3BC4823}"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37492391-53AB-49C5-982C-343A71855519}" type="datetimeFigureOut">
              <a:rPr lang="en-US" smtClean="0"/>
              <a:t>1/30/2012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B60A8F3-7A37-4025-9D88-1208C3BC482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youtube.com/watch?feature=player_embedded&amp;v=KWcucBlxCD8"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srcRect/>
          <a:stretch>
            <a:fillRect/>
          </a:stretch>
        </p:blipFill>
        <p:spPr bwMode="auto">
          <a:xfrm>
            <a:off x="0" y="1643063"/>
            <a:ext cx="9144000" cy="5214937"/>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What is Art Therapy?</a:t>
            </a:r>
            <a:endParaRPr lang="en-US" dirty="0"/>
          </a:p>
        </p:txBody>
      </p:sp>
      <p:sp>
        <p:nvSpPr>
          <p:cNvPr id="6" name="TextBox 5"/>
          <p:cNvSpPr txBox="1"/>
          <p:nvPr/>
        </p:nvSpPr>
        <p:spPr>
          <a:xfrm>
            <a:off x="914400" y="2209800"/>
            <a:ext cx="7315200" cy="409342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38100">
            <a:solidFill>
              <a:schemeClr val="bg1"/>
            </a:solidFill>
          </a:ln>
          <a:effectLst>
            <a:outerShdw blurRad="50800" dist="38100" dir="5400000" algn="t" rotWithShape="0">
              <a:prstClr val="black">
                <a:alpha val="40000"/>
              </a:prstClr>
            </a:outerShdw>
          </a:effectLst>
        </p:spPr>
        <p:txBody>
          <a:bodyPr wrap="square" rtlCol="0">
            <a:spAutoFit/>
          </a:bodyPr>
          <a:lstStyle/>
          <a:p>
            <a:r>
              <a:rPr lang="en-US" sz="2600" dirty="0" smtClean="0"/>
              <a:t>“</a:t>
            </a:r>
            <a:r>
              <a:rPr lang="en-US" sz="2600" dirty="0" smtClean="0">
                <a:solidFill>
                  <a:srgbClr val="FF0000"/>
                </a:solidFill>
              </a:rPr>
              <a:t>Art </a:t>
            </a:r>
            <a:r>
              <a:rPr lang="en-US" sz="2600" dirty="0">
                <a:solidFill>
                  <a:srgbClr val="FF0000"/>
                </a:solidFill>
              </a:rPr>
              <a:t>therapy </a:t>
            </a:r>
            <a:r>
              <a:rPr lang="en-US" sz="2600" dirty="0"/>
              <a:t>is the therapeutic use of art making, within a professional relationship, by people who experience illness, trauma or challenges in living, and by people who seek personal development. Through creating art and reflecting on the art products and processes, people can increase awareness of self and </a:t>
            </a:r>
            <a:r>
              <a:rPr lang="en-US" sz="2600" dirty="0" smtClean="0"/>
              <a:t>others; </a:t>
            </a:r>
            <a:r>
              <a:rPr lang="en-US" sz="2600" dirty="0"/>
              <a:t>cope with symptoms, stress and traumatic experiences; enhance cognitive abilities; and enjoy the life-affirming pleasures of making art</a:t>
            </a:r>
            <a:r>
              <a:rPr lang="en-US" sz="2600" dirty="0" smtClean="0"/>
              <a:t>.” –American Art Therapy Association (AATA)</a:t>
            </a:r>
            <a:endParaRPr lang="en-US" sz="2600" dirty="0"/>
          </a:p>
        </p:txBody>
      </p:sp>
      <p:sp>
        <p:nvSpPr>
          <p:cNvPr id="8" name="Rectangle 7"/>
          <p:cNvSpPr/>
          <p:nvPr/>
        </p:nvSpPr>
        <p:spPr>
          <a:xfrm>
            <a:off x="838200" y="6488668"/>
            <a:ext cx="7696200" cy="369332"/>
          </a:xfrm>
          <a:prstGeom prst="rect">
            <a:avLst/>
          </a:prstGeom>
        </p:spPr>
        <p:txBody>
          <a:bodyPr wrap="square">
            <a:spAutoFit/>
          </a:bodyPr>
          <a:lstStyle/>
          <a:p>
            <a:r>
              <a:rPr lang="en-US" dirty="0" smtClean="0">
                <a:solidFill>
                  <a:srgbClr val="FF0000"/>
                </a:solidFill>
                <a:hlinkClick r:id="rId3"/>
              </a:rPr>
              <a:t>http://www.youtube.com/watch?feature=player_embedded&amp;v=KWcucBlxCD8</a:t>
            </a:r>
            <a:r>
              <a:rPr lang="en-US" dirty="0" smtClean="0">
                <a:solidFill>
                  <a:srgbClr val="FF0000"/>
                </a:solidFill>
              </a:rPr>
              <a:t> </a:t>
            </a:r>
            <a:endParaRPr lang="en-US" dirty="0">
              <a:solidFill>
                <a:srgbClr val="FF0000"/>
              </a:solidFill>
            </a:endParaRPr>
          </a:p>
        </p:txBody>
      </p:sp>
    </p:spTree>
  </p:cSld>
  <p:clrMapOvr>
    <a:masterClrMapping/>
  </p:clrMapOvr>
  <p:transition>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3" cstate="print"/>
          <a:srcRect/>
          <a:stretch>
            <a:fillRect/>
          </a:stretch>
        </p:blipFill>
        <p:spPr bwMode="auto">
          <a:xfrm>
            <a:off x="0" y="1643063"/>
            <a:ext cx="9144000" cy="5214937"/>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As an Art Therapist…</a:t>
            </a:r>
            <a:endParaRPr lang="en-US" dirty="0"/>
          </a:p>
        </p:txBody>
      </p:sp>
      <p:sp>
        <p:nvSpPr>
          <p:cNvPr id="9" name="TextBox 8"/>
          <p:cNvSpPr txBox="1"/>
          <p:nvPr/>
        </p:nvSpPr>
        <p:spPr>
          <a:xfrm>
            <a:off x="914400" y="2209800"/>
            <a:ext cx="7239000" cy="418576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38100">
            <a:solidFill>
              <a:schemeClr val="bg1"/>
            </a:solidFill>
          </a:ln>
        </p:spPr>
        <p:txBody>
          <a:bodyPr wrap="square" rtlCol="0">
            <a:spAutoFit/>
          </a:bodyPr>
          <a:lstStyle/>
          <a:p>
            <a:r>
              <a:rPr lang="en-US" sz="3200" dirty="0" smtClean="0"/>
              <a:t>You may work with situations involving:</a:t>
            </a:r>
          </a:p>
          <a:p>
            <a:endParaRPr lang="en-US" sz="2600" dirty="0" smtClean="0"/>
          </a:p>
          <a:p>
            <a:r>
              <a:rPr lang="en-US" sz="2600" dirty="0" smtClean="0"/>
              <a:t>a. accidental </a:t>
            </a:r>
            <a:r>
              <a:rPr lang="en-US" sz="2600" dirty="0"/>
              <a:t>trauma </a:t>
            </a:r>
          </a:p>
          <a:p>
            <a:r>
              <a:rPr lang="en-US" sz="2600" dirty="0"/>
              <a:t>b. alcohol/substance use problems </a:t>
            </a:r>
          </a:p>
          <a:p>
            <a:r>
              <a:rPr lang="en-US" sz="2600" dirty="0"/>
              <a:t>c. bullying </a:t>
            </a:r>
          </a:p>
          <a:p>
            <a:r>
              <a:rPr lang="en-US" sz="2600" dirty="0"/>
              <a:t>d. domestic abuse, physical/psychological </a:t>
            </a:r>
          </a:p>
          <a:p>
            <a:r>
              <a:rPr lang="en-US" sz="2600" dirty="0"/>
              <a:t>e. gang participation </a:t>
            </a:r>
          </a:p>
          <a:p>
            <a:r>
              <a:rPr lang="en-US" sz="2600" dirty="0"/>
              <a:t>f. homelessness </a:t>
            </a:r>
          </a:p>
          <a:p>
            <a:r>
              <a:rPr lang="en-US" sz="2600" dirty="0"/>
              <a:t>g. illness that is chronic/severe </a:t>
            </a:r>
          </a:p>
          <a:p>
            <a:r>
              <a:rPr lang="en-US" sz="2600" dirty="0"/>
              <a:t>h. foster care that is inadequate </a:t>
            </a:r>
          </a:p>
        </p:txBody>
      </p:sp>
    </p:spTree>
  </p:cSld>
  <p:clrMapOvr>
    <a:masterClrMapping/>
  </p:clrMapOvr>
  <p:transition>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cstate="print"/>
          <a:srcRect/>
          <a:stretch>
            <a:fillRect/>
          </a:stretch>
        </p:blipFill>
        <p:spPr bwMode="auto">
          <a:xfrm>
            <a:off x="0" y="1643063"/>
            <a:ext cx="9144000" cy="5214937"/>
          </a:xfrm>
          <a:prstGeom prst="rect">
            <a:avLst/>
          </a:prstGeom>
          <a:noFill/>
          <a:ln w="9525">
            <a:noFill/>
            <a:miter lim="800000"/>
            <a:headEnd/>
            <a:tailEnd/>
          </a:ln>
        </p:spPr>
      </p:pic>
      <p:sp>
        <p:nvSpPr>
          <p:cNvPr id="2" name="Title 1"/>
          <p:cNvSpPr>
            <a:spLocks noGrp="1"/>
          </p:cNvSpPr>
          <p:nvPr>
            <p:ph type="title"/>
          </p:nvPr>
        </p:nvSpPr>
        <p:spPr/>
        <p:txBody>
          <a:bodyPr>
            <a:normAutofit fontScale="90000"/>
          </a:bodyPr>
          <a:lstStyle/>
          <a:p>
            <a:r>
              <a:rPr lang="en-US" dirty="0" smtClean="0"/>
              <a:t>What it takes to be an Art Therapist</a:t>
            </a:r>
            <a:endParaRPr lang="en-US" dirty="0"/>
          </a:p>
        </p:txBody>
      </p:sp>
      <p:sp>
        <p:nvSpPr>
          <p:cNvPr id="6" name="TextBox 5"/>
          <p:cNvSpPr txBox="1"/>
          <p:nvPr/>
        </p:nvSpPr>
        <p:spPr>
          <a:xfrm>
            <a:off x="990600" y="3962400"/>
            <a:ext cx="7543800" cy="209288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38100">
            <a:solidFill>
              <a:schemeClr val="bg1"/>
            </a:solidFill>
          </a:ln>
        </p:spPr>
        <p:txBody>
          <a:bodyPr wrap="square" rtlCol="0">
            <a:spAutoFit/>
          </a:bodyPr>
          <a:lstStyle/>
          <a:p>
            <a:pPr>
              <a:buFont typeface="Arial" pitchFamily="34" charset="0"/>
              <a:buChar char="•"/>
            </a:pPr>
            <a:r>
              <a:rPr lang="en-US" sz="2600" dirty="0"/>
              <a:t>Registration (ATR)  </a:t>
            </a:r>
            <a:br>
              <a:rPr lang="en-US" sz="2600" dirty="0"/>
            </a:br>
            <a:r>
              <a:rPr lang="en-US" sz="2600" dirty="0"/>
              <a:t>• Board Certification (ATR-BC) </a:t>
            </a:r>
            <a:br>
              <a:rPr lang="en-US" sz="2600" dirty="0"/>
            </a:br>
            <a:r>
              <a:rPr lang="en-US" sz="2600" dirty="0"/>
              <a:t>• Some states regulate the practice of art therapy and in many states art therapists can become licensed as counselors or mental health therapists.</a:t>
            </a:r>
          </a:p>
        </p:txBody>
      </p:sp>
      <p:sp>
        <p:nvSpPr>
          <p:cNvPr id="7" name="TextBox 6"/>
          <p:cNvSpPr txBox="1"/>
          <p:nvPr/>
        </p:nvSpPr>
        <p:spPr>
          <a:xfrm>
            <a:off x="990600" y="2286000"/>
            <a:ext cx="7543800" cy="89255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38100">
            <a:solidFill>
              <a:schemeClr val="bg1"/>
            </a:solidFill>
          </a:ln>
        </p:spPr>
        <p:txBody>
          <a:bodyPr wrap="square" rtlCol="0">
            <a:spAutoFit/>
          </a:bodyPr>
          <a:lstStyle/>
          <a:p>
            <a:pPr>
              <a:buFont typeface="Arial" pitchFamily="34" charset="0"/>
              <a:buChar char="•"/>
            </a:pPr>
            <a:r>
              <a:rPr lang="en-US" sz="2600" dirty="0" smtClean="0"/>
              <a:t>27 quarters hours of studio art coursework</a:t>
            </a:r>
          </a:p>
          <a:p>
            <a:pPr>
              <a:buFont typeface="Arial" pitchFamily="34" charset="0"/>
              <a:buChar char="•"/>
            </a:pPr>
            <a:r>
              <a:rPr lang="en-US" sz="2600" dirty="0" smtClean="0"/>
              <a:t>M.A. in Psychology</a:t>
            </a:r>
            <a:endParaRPr lang="en-US" sz="2600" dirty="0"/>
          </a:p>
        </p:txBody>
      </p:sp>
    </p:spTree>
  </p:cSld>
  <p:clrMapOvr>
    <a:masterClrMapping/>
  </p:clrMapOvr>
  <p:transition>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cstate="print"/>
          <a:srcRect/>
          <a:stretch>
            <a:fillRect/>
          </a:stretch>
        </p:blipFill>
        <p:spPr bwMode="auto">
          <a:xfrm>
            <a:off x="0" y="1643063"/>
            <a:ext cx="9144000" cy="5214937"/>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Art Therapist Benefits</a:t>
            </a:r>
            <a:endParaRPr lang="en-US" dirty="0"/>
          </a:p>
        </p:txBody>
      </p:sp>
      <p:sp>
        <p:nvSpPr>
          <p:cNvPr id="6" name="TextBox 5"/>
          <p:cNvSpPr txBox="1"/>
          <p:nvPr/>
        </p:nvSpPr>
        <p:spPr>
          <a:xfrm>
            <a:off x="914400" y="2209800"/>
            <a:ext cx="7543800" cy="3693319"/>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38100">
            <a:solidFill>
              <a:schemeClr val="bg1"/>
            </a:solidFill>
          </a:ln>
        </p:spPr>
        <p:txBody>
          <a:bodyPr wrap="square" rtlCol="0">
            <a:spAutoFit/>
          </a:bodyPr>
          <a:lstStyle/>
          <a:p>
            <a:r>
              <a:rPr lang="en-US" sz="2600" dirty="0"/>
              <a:t>Art therapists are generally able to find jobs. </a:t>
            </a:r>
            <a:endParaRPr lang="en-US" sz="2600" dirty="0" smtClean="0"/>
          </a:p>
          <a:p>
            <a:r>
              <a:rPr lang="en-US" sz="2600" dirty="0" smtClean="0"/>
              <a:t>Factors </a:t>
            </a:r>
            <a:r>
              <a:rPr lang="en-US" sz="2600" dirty="0"/>
              <a:t>such as geographic location, specialties, and prior work experience affect earnings. </a:t>
            </a:r>
            <a:endParaRPr lang="en-US" sz="2600" dirty="0" smtClean="0"/>
          </a:p>
          <a:p>
            <a:r>
              <a:rPr lang="en-US" sz="2600" dirty="0" smtClean="0"/>
              <a:t>Most </a:t>
            </a:r>
            <a:r>
              <a:rPr lang="en-US" sz="2600" dirty="0"/>
              <a:t>entry-level salaries for art therapists exceed $30,000 annually. </a:t>
            </a:r>
            <a:endParaRPr lang="en-US" sz="2600" dirty="0" smtClean="0"/>
          </a:p>
          <a:p>
            <a:r>
              <a:rPr lang="en-US" sz="2600" dirty="0" smtClean="0"/>
              <a:t>Median </a:t>
            </a:r>
            <a:r>
              <a:rPr lang="en-US" sz="2600" dirty="0"/>
              <a:t>annual salaries for art therapists exceed $40,000. </a:t>
            </a:r>
            <a:endParaRPr lang="en-US" sz="2600" dirty="0" smtClean="0"/>
          </a:p>
          <a:p>
            <a:r>
              <a:rPr lang="en-US" sz="2600" dirty="0" smtClean="0"/>
              <a:t>Experienced </a:t>
            </a:r>
            <a:r>
              <a:rPr lang="en-US" sz="2600" dirty="0"/>
              <a:t>and talented therapists can earn more than $100 an hour.</a:t>
            </a:r>
            <a:r>
              <a:rPr lang="en-US" sz="2600" dirty="0" smtClean="0"/>
              <a:t> </a:t>
            </a:r>
            <a:endParaRPr lang="en-US" sz="2600" dirty="0"/>
          </a:p>
        </p:txBody>
      </p:sp>
    </p:spTree>
  </p:cSld>
  <p:clrMapOvr>
    <a:masterClrMapping/>
  </p:clrMapOvr>
  <p:transition>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cstate="print"/>
          <a:srcRect/>
          <a:stretch>
            <a:fillRect/>
          </a:stretch>
        </p:blipFill>
        <p:spPr bwMode="auto">
          <a:xfrm>
            <a:off x="0" y="1643063"/>
            <a:ext cx="9144000" cy="5214937"/>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Outlook on Art Therapy</a:t>
            </a:r>
            <a:endParaRPr lang="en-US" dirty="0"/>
          </a:p>
        </p:txBody>
      </p:sp>
      <p:sp>
        <p:nvSpPr>
          <p:cNvPr id="6" name="TextBox 5"/>
          <p:cNvSpPr txBox="1"/>
          <p:nvPr/>
        </p:nvSpPr>
        <p:spPr>
          <a:xfrm>
            <a:off x="838200" y="2057400"/>
            <a:ext cx="7543800" cy="4370427"/>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38100">
            <a:solidFill>
              <a:schemeClr val="bg1"/>
            </a:solidFill>
          </a:ln>
        </p:spPr>
        <p:txBody>
          <a:bodyPr wrap="square" rtlCol="0">
            <a:spAutoFit/>
          </a:bodyPr>
          <a:lstStyle/>
          <a:p>
            <a:pPr>
              <a:buFont typeface="Arial" pitchFamily="34" charset="0"/>
              <a:buChar char="•"/>
            </a:pPr>
            <a:r>
              <a:rPr lang="en-US" sz="2600" dirty="0"/>
              <a:t>Art therapy is a growing occupation as it gains acceptance as a viable therapeutic and evaluative tool, but it is still a relatively rare field with less than 5,000 in the U.S</a:t>
            </a:r>
            <a:r>
              <a:rPr lang="en-US" sz="2600" dirty="0" smtClean="0"/>
              <a:t>.</a:t>
            </a:r>
          </a:p>
          <a:p>
            <a:pPr>
              <a:buFont typeface="Arial" pitchFamily="34" charset="0"/>
              <a:buChar char="•"/>
            </a:pPr>
            <a:endParaRPr lang="en-US" sz="2600" dirty="0"/>
          </a:p>
          <a:p>
            <a:pPr>
              <a:buFont typeface="Arial" pitchFamily="34" charset="0"/>
              <a:buChar char="•"/>
            </a:pPr>
            <a:r>
              <a:rPr lang="en-US" sz="2600" dirty="0"/>
              <a:t>Art therapists with advanced degrees may teach at the university level and do research</a:t>
            </a:r>
            <a:r>
              <a:rPr lang="en-US" sz="2600" dirty="0" smtClean="0"/>
              <a:t>.</a:t>
            </a:r>
          </a:p>
          <a:p>
            <a:pPr>
              <a:buFont typeface="Arial" pitchFamily="34" charset="0"/>
              <a:buChar char="•"/>
            </a:pPr>
            <a:endParaRPr lang="en-US" sz="2600" dirty="0"/>
          </a:p>
          <a:p>
            <a:pPr>
              <a:buFont typeface="Arial" pitchFamily="34" charset="0"/>
              <a:buChar char="•"/>
            </a:pPr>
            <a:r>
              <a:rPr lang="en-US" sz="2600" dirty="0"/>
              <a:t>Most art therapists continue their own art career while practicing as an art therapist.</a:t>
            </a:r>
          </a:p>
          <a:p>
            <a:endParaRPr lang="en-US" dirty="0"/>
          </a:p>
        </p:txBody>
      </p:sp>
    </p:spTree>
  </p:cSld>
  <p:clrMapOvr>
    <a:masterClrMapping/>
  </p:clrMapOvr>
  <p:transition>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cstate="print"/>
          <a:srcRect/>
          <a:stretch>
            <a:fillRect/>
          </a:stretch>
        </p:blipFill>
        <p:spPr bwMode="auto">
          <a:xfrm>
            <a:off x="0" y="1643063"/>
            <a:ext cx="9144000" cy="5214937"/>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What next?</a:t>
            </a:r>
            <a:endParaRPr lang="en-US" dirty="0"/>
          </a:p>
        </p:txBody>
      </p:sp>
      <p:sp>
        <p:nvSpPr>
          <p:cNvPr id="6" name="TextBox 5"/>
          <p:cNvSpPr txBox="1"/>
          <p:nvPr/>
        </p:nvSpPr>
        <p:spPr>
          <a:xfrm>
            <a:off x="914400" y="2362200"/>
            <a:ext cx="7543800" cy="409342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38100">
            <a:solidFill>
              <a:schemeClr val="bg1"/>
            </a:solidFill>
          </a:ln>
        </p:spPr>
        <p:txBody>
          <a:bodyPr wrap="square" rtlCol="0">
            <a:spAutoFit/>
          </a:bodyPr>
          <a:lstStyle/>
          <a:p>
            <a:r>
              <a:rPr lang="en-US" sz="2600" b="1" dirty="0"/>
              <a:t>Contact the following organizations for additional information about art therapy </a:t>
            </a:r>
            <a:r>
              <a:rPr lang="en-US" sz="2600" b="1" dirty="0" smtClean="0"/>
              <a:t>careers or volunteer opportunities:</a:t>
            </a:r>
          </a:p>
          <a:p>
            <a:endParaRPr lang="en-US" sz="2600" dirty="0" smtClean="0"/>
          </a:p>
          <a:p>
            <a:pPr>
              <a:buFont typeface="Arial" pitchFamily="34" charset="0"/>
              <a:buChar char="•"/>
            </a:pPr>
            <a:r>
              <a:rPr lang="en-US" sz="2600" dirty="0" smtClean="0"/>
              <a:t>American </a:t>
            </a:r>
            <a:r>
              <a:rPr lang="en-US" sz="2600" dirty="0"/>
              <a:t>Art Therapy Association</a:t>
            </a:r>
          </a:p>
          <a:p>
            <a:pPr>
              <a:buFont typeface="Arial" pitchFamily="34" charset="0"/>
              <a:buChar char="•"/>
            </a:pPr>
            <a:r>
              <a:rPr lang="en-US" sz="2600" dirty="0"/>
              <a:t>Arts in Therapy International Alliance</a:t>
            </a:r>
          </a:p>
          <a:p>
            <a:pPr>
              <a:buFont typeface="Arial" pitchFamily="34" charset="0"/>
              <a:buChar char="•"/>
            </a:pPr>
            <a:r>
              <a:rPr lang="en-US" sz="2600" dirty="0"/>
              <a:t>Arts in Therapy Network</a:t>
            </a:r>
          </a:p>
          <a:p>
            <a:pPr>
              <a:buFont typeface="Arial" pitchFamily="34" charset="0"/>
              <a:buChar char="•"/>
            </a:pPr>
            <a:r>
              <a:rPr lang="en-US" sz="2600" dirty="0"/>
              <a:t>National Coalition of Creative Arts Therapies</a:t>
            </a:r>
          </a:p>
          <a:p>
            <a:pPr>
              <a:buFont typeface="Arial" pitchFamily="34" charset="0"/>
              <a:buChar char="•"/>
            </a:pPr>
            <a:r>
              <a:rPr lang="en-US" sz="2600" dirty="0"/>
              <a:t>Society for the Arts in Healthcare</a:t>
            </a:r>
          </a:p>
          <a:p>
            <a:endParaRPr lang="en-US" sz="2600" dirty="0"/>
          </a:p>
        </p:txBody>
      </p:sp>
    </p:spTree>
  </p:cSld>
  <p:clrMapOvr>
    <a:masterClrMapping/>
  </p:clrMapOvr>
  <p:transition>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cstate="print"/>
          <a:srcRect/>
          <a:stretch>
            <a:fillRect/>
          </a:stretch>
        </p:blipFill>
        <p:spPr bwMode="auto">
          <a:xfrm>
            <a:off x="0" y="1643063"/>
            <a:ext cx="9144000" cy="5214937"/>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References</a:t>
            </a:r>
            <a:endParaRPr lang="en-US" dirty="0"/>
          </a:p>
        </p:txBody>
      </p:sp>
      <p:sp>
        <p:nvSpPr>
          <p:cNvPr id="6" name="TextBox 5"/>
          <p:cNvSpPr txBox="1"/>
          <p:nvPr/>
        </p:nvSpPr>
        <p:spPr>
          <a:xfrm>
            <a:off x="685800" y="1828800"/>
            <a:ext cx="7848600" cy="4770537"/>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38100">
            <a:solidFill>
              <a:schemeClr val="bg1"/>
            </a:solidFill>
          </a:ln>
        </p:spPr>
        <p:txBody>
          <a:bodyPr wrap="square" rtlCol="0">
            <a:spAutoFit/>
          </a:bodyPr>
          <a:lstStyle/>
          <a:p>
            <a:r>
              <a:rPr lang="en-US" sz="1600" dirty="0" smtClean="0"/>
              <a:t>"Art </a:t>
            </a:r>
            <a:r>
              <a:rPr lang="en-US" sz="1600" dirty="0"/>
              <a:t>Therapist Salary | Art Therapist Salaries, Averages, Trends." </a:t>
            </a:r>
            <a:r>
              <a:rPr lang="en-US" sz="1600" i="1" dirty="0"/>
              <a:t>   Art Therapy | Expressive Arts Therapy</a:t>
            </a:r>
            <a:r>
              <a:rPr lang="en-US" sz="1600" dirty="0"/>
              <a:t>. Art Therapy, </a:t>
            </a:r>
            <a:r>
              <a:rPr lang="en-US" sz="1600" dirty="0" err="1"/>
              <a:t>n.d</a:t>
            </a:r>
            <a:r>
              <a:rPr lang="en-US" sz="1600" dirty="0"/>
              <a:t>. Web. 31 Jan. 2012. &lt;http://www.arttherapyblog.com/career/art-therapist-salary-trends-averages/&gt;.</a:t>
            </a:r>
          </a:p>
          <a:p>
            <a:r>
              <a:rPr lang="en-US" sz="1600" dirty="0"/>
              <a:t>Admissions Office. "Antioch University Seattle | How to Apply - Graduate Degrees - Art Therapy." </a:t>
            </a:r>
            <a:r>
              <a:rPr lang="en-US" sz="1600" i="1" dirty="0"/>
              <a:t>Antioch University Seattle</a:t>
            </a:r>
            <a:r>
              <a:rPr lang="en-US" sz="1600" dirty="0"/>
              <a:t>. </a:t>
            </a:r>
            <a:r>
              <a:rPr lang="en-US" sz="1600" dirty="0" err="1"/>
              <a:t>N.p</a:t>
            </a:r>
            <a:r>
              <a:rPr lang="en-US" sz="1600" dirty="0"/>
              <a:t>., </a:t>
            </a:r>
            <a:r>
              <a:rPr lang="en-US" sz="1600" dirty="0" err="1"/>
              <a:t>n.d</a:t>
            </a:r>
            <a:r>
              <a:rPr lang="en-US" sz="1600" dirty="0"/>
              <a:t>. Web. 31 Jan. 2012. &lt;http://www.antiochseattle.edu/futurestudents/admissions/graduate_art_therapy.html&gt;.</a:t>
            </a:r>
          </a:p>
          <a:p>
            <a:r>
              <a:rPr lang="en-US" sz="1600" dirty="0"/>
              <a:t>"An art therapy career." </a:t>
            </a:r>
            <a:r>
              <a:rPr lang="en-US" sz="1600" i="1" dirty="0"/>
              <a:t>Art therapy career: be an art therapist</a:t>
            </a:r>
            <a:r>
              <a:rPr lang="en-US" sz="1600" dirty="0"/>
              <a:t>. </a:t>
            </a:r>
            <a:r>
              <a:rPr lang="en-US" sz="1600" dirty="0" err="1"/>
              <a:t>N.p</a:t>
            </a:r>
            <a:r>
              <a:rPr lang="en-US" sz="1600" dirty="0"/>
              <a:t>., 31 Jan. 2012. Web. 30 Jan. 2012. &lt;www.art-therapycareer.com/&gt;.</a:t>
            </a:r>
          </a:p>
          <a:p>
            <a:r>
              <a:rPr lang="en-US" sz="1600" dirty="0"/>
              <a:t>"Art Therapist." </a:t>
            </a:r>
            <a:r>
              <a:rPr lang="en-US" sz="1600" i="1" dirty="0"/>
              <a:t>Explore Health Careers</a:t>
            </a:r>
            <a:r>
              <a:rPr lang="en-US" sz="1600" dirty="0"/>
              <a:t>. American Dental Education Association, 24 Jan. 2012. Web. 30 Jan. 2012. &lt;explorehealthcareers.org/en/Career/122/</a:t>
            </a:r>
            <a:r>
              <a:rPr lang="en-US" sz="1600" dirty="0" err="1"/>
              <a:t>Art_Therapist</a:t>
            </a:r>
            <a:r>
              <a:rPr lang="en-US" sz="1600" dirty="0"/>
              <a:t>&gt;.</a:t>
            </a:r>
          </a:p>
          <a:p>
            <a:r>
              <a:rPr lang="en-US" sz="1600" dirty="0"/>
              <a:t>"Art Therapist Salary, Salary for Art Therapist, Average Salary for Art Therapist." </a:t>
            </a:r>
            <a:r>
              <a:rPr lang="en-US" sz="1600" i="1" dirty="0"/>
              <a:t>Resume - Sample Resume, Free Resume Samples &amp; Examples</a:t>
            </a:r>
            <a:r>
              <a:rPr lang="en-US" sz="1600" dirty="0"/>
              <a:t>. </a:t>
            </a:r>
            <a:r>
              <a:rPr lang="en-US" sz="1600" dirty="0" err="1"/>
              <a:t>N.p</a:t>
            </a:r>
            <a:r>
              <a:rPr lang="en-US" sz="1600" dirty="0"/>
              <a:t>., </a:t>
            </a:r>
            <a:r>
              <a:rPr lang="en-US" sz="1600" dirty="0" err="1"/>
              <a:t>n.d</a:t>
            </a:r>
            <a:r>
              <a:rPr lang="en-US" sz="1600" dirty="0"/>
              <a:t>. Web. 30 Jan. 2012. &lt;http://www.bestsampleresume.com/salary/salary-for-Art-Therapist.html&gt;.</a:t>
            </a:r>
          </a:p>
          <a:p>
            <a:r>
              <a:rPr lang="en-US" sz="1600" dirty="0"/>
              <a:t>Art Therapy Credentials Board. "American Art Therapy Association." </a:t>
            </a:r>
            <a:r>
              <a:rPr lang="en-US" sz="1600" i="1" dirty="0"/>
              <a:t>American Art Therapy Association</a:t>
            </a:r>
            <a:r>
              <a:rPr lang="en-US" sz="1600" dirty="0"/>
              <a:t>. </a:t>
            </a:r>
            <a:r>
              <a:rPr lang="en-US" sz="1600" dirty="0" err="1"/>
              <a:t>N.p</a:t>
            </a:r>
            <a:r>
              <a:rPr lang="en-US" sz="1600" dirty="0"/>
              <a:t>., </a:t>
            </a:r>
            <a:r>
              <a:rPr lang="en-US" sz="1600" dirty="0" err="1"/>
              <a:t>n.d</a:t>
            </a:r>
            <a:r>
              <a:rPr lang="en-US" sz="1600" dirty="0"/>
              <a:t>. Web. 31 Jan. 2012. &lt;http://arttherapy.org/aata-careercenter.html&gt;.</a:t>
            </a:r>
          </a:p>
          <a:p>
            <a:r>
              <a:rPr lang="en-US" sz="1600" dirty="0"/>
              <a:t>Health Career Center. "Art Therapist Career, Job, Degree and Training Information." </a:t>
            </a:r>
            <a:r>
              <a:rPr lang="en-US" sz="1600" i="1" dirty="0"/>
              <a:t>Health Careers, Online Degree Programs, Healthcare Schools &amp; Jobs</a:t>
            </a:r>
            <a:r>
              <a:rPr lang="en-US" sz="1600" dirty="0"/>
              <a:t>. </a:t>
            </a:r>
            <a:r>
              <a:rPr lang="en-US" sz="1600" dirty="0" err="1"/>
              <a:t>N.p</a:t>
            </a:r>
            <a:r>
              <a:rPr lang="en-US" sz="1600" dirty="0"/>
              <a:t>., </a:t>
            </a:r>
            <a:r>
              <a:rPr lang="en-US" sz="1600" dirty="0" err="1"/>
              <a:t>n.d</a:t>
            </a:r>
            <a:r>
              <a:rPr lang="en-US" sz="1600" dirty="0"/>
              <a:t>. Web. 31 Jan. 2012. &lt;http://www.healthcareercenter.org/art-therapist.html&gt;.</a:t>
            </a:r>
          </a:p>
          <a:p>
            <a:endParaRPr lang="en-US" sz="1600" dirty="0"/>
          </a:p>
        </p:txBody>
      </p:sp>
    </p:spTree>
  </p:cSld>
  <p:clrMapOvr>
    <a:masterClrMapping/>
  </p:clrMapOvr>
  <p:transition>
    <p:zoom dir="in"/>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8">
      <a:dk1>
        <a:sysClr val="windowText" lastClr="000000"/>
      </a:dk1>
      <a:lt1>
        <a:srgbClr val="000000"/>
      </a:lt1>
      <a:dk2>
        <a:srgbClr val="00B0F0"/>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1065</TotalTime>
  <Words>624</Words>
  <Application>Microsoft Office PowerPoint</Application>
  <PresentationFormat>On-screen Show (4:3)</PresentationFormat>
  <Paragraphs>53</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Median</vt:lpstr>
      <vt:lpstr>Slide 1</vt:lpstr>
      <vt:lpstr>What is Art Therapy?</vt:lpstr>
      <vt:lpstr>As an Art Therapist…</vt:lpstr>
      <vt:lpstr>What it takes to be an Art Therapist</vt:lpstr>
      <vt:lpstr>Art Therapist Benefits</vt:lpstr>
      <vt:lpstr>Outlook on Art Therapy</vt:lpstr>
      <vt:lpstr>What next?</vt:lpstr>
      <vt:lpstr>References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 Therapy</dc:title>
  <dc:creator>Lauren</dc:creator>
  <cp:lastModifiedBy>Lauren</cp:lastModifiedBy>
  <cp:revision>38</cp:revision>
  <dcterms:created xsi:type="dcterms:W3CDTF">2012-01-31T02:49:15Z</dcterms:created>
  <dcterms:modified xsi:type="dcterms:W3CDTF">2012-01-31T20:34:38Z</dcterms:modified>
</cp:coreProperties>
</file>